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embeddedFontLst>
    <p:embeddedFont>
      <p:font typeface="Roboto"/>
      <p:regular r:id="rId19"/>
      <p:bold r:id="rId20"/>
      <p:italic r:id="rId21"/>
      <p:boldItalic r:id="rId2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fntdata"/><Relationship Id="rId11" Type="http://schemas.openxmlformats.org/officeDocument/2006/relationships/slide" Target="slides/slide6.xml"/><Relationship Id="rId22" Type="http://schemas.openxmlformats.org/officeDocument/2006/relationships/font" Target="fonts/Roboto-boldItalic.fntdata"/><Relationship Id="rId10" Type="http://schemas.openxmlformats.org/officeDocument/2006/relationships/slide" Target="slides/slide5.xml"/><Relationship Id="rId21" Type="http://schemas.openxmlformats.org/officeDocument/2006/relationships/font" Target="fonts/Roboto-italic.fnt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Roboto-regular.fntdata"/><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949260000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949260000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8" name="Shape 208"/>
        <p:cNvGrpSpPr/>
        <p:nvPr/>
      </p:nvGrpSpPr>
      <p:grpSpPr>
        <a:xfrm>
          <a:off x="0" y="0"/>
          <a:ext cx="0" cy="0"/>
          <a:chOff x="0" y="0"/>
          <a:chExt cx="0" cy="0"/>
        </a:xfrm>
      </p:grpSpPr>
      <p:sp>
        <p:nvSpPr>
          <p:cNvPr id="209" name="Google Shape;209;g295f7c93970_1_29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0" name="Google Shape;210;g295f7c93970_1_29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295f7c93970_1_31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295f7c93970_1_3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95f7c93970_1_38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295f7c93970_1_38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Show the portfolio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295f7c93970_1_39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295f7c93970_1_39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g296319cc337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296319cc337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291012e3591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291012e3591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295f7c93970_1_12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295f7c93970_1_1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295f7c93970_1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295f7c93970_1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95f7c93970_1_16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95f7c93970_1_16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95f7c93970_1_18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95f7c93970_1_18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g296319cc337_0_13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 name="Google Shape;163;g296319cc337_0_13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95f7c93970_1_28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295f7c93970_1_28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Char char="●"/>
              <a:defRPr sz="1800">
                <a:solidFill>
                  <a:schemeClr val="dk2"/>
                </a:solidFill>
              </a:defRPr>
            </a:lvl1pPr>
            <a:lvl2pPr indent="-317500" lvl="1" marL="914400" rtl="0">
              <a:lnSpc>
                <a:spcPct val="115000"/>
              </a:lnSpc>
              <a:spcBef>
                <a:spcPts val="0"/>
              </a:spcBef>
              <a:spcAft>
                <a:spcPts val="0"/>
              </a:spcAft>
              <a:buClr>
                <a:schemeClr val="dk2"/>
              </a:buClr>
              <a:buSzPts val="1400"/>
              <a:buChar char="○"/>
              <a:defRPr>
                <a:solidFill>
                  <a:schemeClr val="dk2"/>
                </a:solidFill>
              </a:defRPr>
            </a:lvl2pPr>
            <a:lvl3pPr indent="-317500" lvl="2" marL="1371600" rtl="0">
              <a:lnSpc>
                <a:spcPct val="115000"/>
              </a:lnSpc>
              <a:spcBef>
                <a:spcPts val="0"/>
              </a:spcBef>
              <a:spcAft>
                <a:spcPts val="0"/>
              </a:spcAft>
              <a:buClr>
                <a:schemeClr val="dk2"/>
              </a:buClr>
              <a:buSzPts val="1400"/>
              <a:buChar char="■"/>
              <a:defRPr>
                <a:solidFill>
                  <a:schemeClr val="dk2"/>
                </a:solidFill>
              </a:defRPr>
            </a:lvl3pPr>
            <a:lvl4pPr indent="-317500" lvl="3" marL="1828800" rtl="0">
              <a:lnSpc>
                <a:spcPct val="115000"/>
              </a:lnSpc>
              <a:spcBef>
                <a:spcPts val="0"/>
              </a:spcBef>
              <a:spcAft>
                <a:spcPts val="0"/>
              </a:spcAft>
              <a:buClr>
                <a:schemeClr val="dk2"/>
              </a:buClr>
              <a:buSzPts val="1400"/>
              <a:buChar char="●"/>
              <a:defRPr>
                <a:solidFill>
                  <a:schemeClr val="dk2"/>
                </a:solidFill>
              </a:defRPr>
            </a:lvl4pPr>
            <a:lvl5pPr indent="-317500" lvl="4" marL="2286000" rtl="0">
              <a:lnSpc>
                <a:spcPct val="115000"/>
              </a:lnSpc>
              <a:spcBef>
                <a:spcPts val="0"/>
              </a:spcBef>
              <a:spcAft>
                <a:spcPts val="0"/>
              </a:spcAft>
              <a:buClr>
                <a:schemeClr val="dk2"/>
              </a:buClr>
              <a:buSzPts val="1400"/>
              <a:buChar char="○"/>
              <a:defRPr>
                <a:solidFill>
                  <a:schemeClr val="dk2"/>
                </a:solidFill>
              </a:defRPr>
            </a:lvl5pPr>
            <a:lvl6pPr indent="-317500" lvl="5" marL="2743200" rtl="0">
              <a:lnSpc>
                <a:spcPct val="115000"/>
              </a:lnSpc>
              <a:spcBef>
                <a:spcPts val="0"/>
              </a:spcBef>
              <a:spcAft>
                <a:spcPts val="0"/>
              </a:spcAft>
              <a:buClr>
                <a:schemeClr val="dk2"/>
              </a:buClr>
              <a:buSzPts val="1400"/>
              <a:buChar char="■"/>
              <a:defRPr>
                <a:solidFill>
                  <a:schemeClr val="dk2"/>
                </a:solidFill>
              </a:defRPr>
            </a:lvl6pPr>
            <a:lvl7pPr indent="-317500" lvl="6" marL="3200400" rtl="0">
              <a:lnSpc>
                <a:spcPct val="115000"/>
              </a:lnSpc>
              <a:spcBef>
                <a:spcPts val="0"/>
              </a:spcBef>
              <a:spcAft>
                <a:spcPts val="0"/>
              </a:spcAft>
              <a:buClr>
                <a:schemeClr val="dk2"/>
              </a:buClr>
              <a:buSzPts val="1400"/>
              <a:buChar char="●"/>
              <a:defRPr>
                <a:solidFill>
                  <a:schemeClr val="dk2"/>
                </a:solidFill>
              </a:defRPr>
            </a:lvl7pPr>
            <a:lvl8pPr indent="-317500" lvl="7" marL="3657600" rtl="0">
              <a:lnSpc>
                <a:spcPct val="115000"/>
              </a:lnSpc>
              <a:spcBef>
                <a:spcPts val="0"/>
              </a:spcBef>
              <a:spcAft>
                <a:spcPts val="0"/>
              </a:spcAft>
              <a:buClr>
                <a:schemeClr val="dk2"/>
              </a:buClr>
              <a:buSzPts val="1400"/>
              <a:buChar char="○"/>
              <a:defRPr>
                <a:solidFill>
                  <a:schemeClr val="dk2"/>
                </a:solidFill>
              </a:defRPr>
            </a:lvl8pPr>
            <a:lvl9pPr indent="-317500" lvl="8" marL="4114800" rtl="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17.png"/><Relationship Id="rId4" Type="http://schemas.openxmlformats.org/officeDocument/2006/relationships/image" Target="../media/image6.png"/><Relationship Id="rId5" Type="http://schemas.openxmlformats.org/officeDocument/2006/relationships/image" Target="../media/image9.gif"/><Relationship Id="rId6" Type="http://schemas.openxmlformats.org/officeDocument/2006/relationships/image" Target="../media/image10.png"/><Relationship Id="rId7" Type="http://schemas.openxmlformats.org/officeDocument/2006/relationships/image" Target="../media/image2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jp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14.png"/><Relationship Id="rId7" Type="http://schemas.openxmlformats.org/officeDocument/2006/relationships/hyperlink" Target="https://docs.google.com/document/d/1b8Pt5xUuSazKkZcJbsnBmb-T7w_NTG_u/edit" TargetMode="External"/><Relationship Id="rId8" Type="http://schemas.openxmlformats.org/officeDocument/2006/relationships/hyperlink" Target="https://docs.google.com/document/d/1a1-GXURMK6Y7-pK46U-lkpgy9ii50sEIOYEJiAszVA8/edit"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www.digitalschoolsawards.co.uk/resource/infrastructure-and-resources" TargetMode="External"/><Relationship Id="rId4" Type="http://schemas.openxmlformats.org/officeDocument/2006/relationships/hyperlink" Target="https://www.digitalschoolsawards.co.uk/resource/professional-development-0" TargetMode="External"/><Relationship Id="rId5" Type="http://schemas.openxmlformats.org/officeDocument/2006/relationships/hyperlink" Target="https://www.digitalschoolsawards.co.uk/resource/school-culture-0" TargetMode="External"/><Relationship Id="rId6" Type="http://schemas.openxmlformats.org/officeDocument/2006/relationships/hyperlink" Target="https://www.digitalschoolsawards.co.uk/resource/digital-technology-curriculum-0" TargetMode="External"/><Relationship Id="rId7" Type="http://schemas.openxmlformats.org/officeDocument/2006/relationships/hyperlink" Target="https://www.digitalschoolsawards.co.uk/leadership-and-vision-knowledge-base-resources" TargetMode="External"/><Relationship Id="rId8" Type="http://schemas.openxmlformats.org/officeDocument/2006/relationships/hyperlink" Target="https://docs.google.com/presentation/d/1JWBVBKejiZ2iyptX6ctLmJCGDLnAG7S167FdlffXOFc/edit#slide=id.p5"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s://www.canva.com/design/DAFoJ2g_DVc/AsYFibpflV4eD3ZqzzFiaA/view?utm_content=DAFoJ2g_DVc&amp;utm_campaign=designshare&amp;utm_medium=link&amp;utm_source=publishsharelink" TargetMode="External"/><Relationship Id="rId4" Type="http://schemas.openxmlformats.org/officeDocument/2006/relationships/image" Target="../media/image21.jpg"/><Relationship Id="rId10" Type="http://schemas.openxmlformats.org/officeDocument/2006/relationships/image" Target="../media/image18.jpg"/><Relationship Id="rId9" Type="http://schemas.openxmlformats.org/officeDocument/2006/relationships/hyperlink" Target="https://www.canva.com/design/DAFn4Zk3AvI/YcvMBd2xdU0Le9Kk5pBtIQ/view?utm_content=DAFn4Zk3AvI&amp;utm_campaign=designshare&amp;utm_medium=link&amp;utm_source=publishsharelink" TargetMode="External"/><Relationship Id="rId5" Type="http://schemas.openxmlformats.org/officeDocument/2006/relationships/hyperlink" Target="https://www.canva.com/design/DAFn2ptKUhE/iuXBXHOEv3LF6_aBWS6dnA/view?utm_content=DAFn2ptKUhE&amp;utm_campaign=designshare&amp;utm_medium=link&amp;utm_source=publishsharelink" TargetMode="External"/><Relationship Id="rId6" Type="http://schemas.openxmlformats.org/officeDocument/2006/relationships/image" Target="../media/image20.jpg"/><Relationship Id="rId7" Type="http://schemas.openxmlformats.org/officeDocument/2006/relationships/hyperlink" Target="https://www.canva.com/design/DAFmdKArhGk/dZzyZPAmkpYfehInlaphuw/view?utm_content=DAFmdKArhGk&amp;utm_campaign=designshare&amp;utm_medium=link&amp;utm_source=publishsharelink" TargetMode="External"/><Relationship Id="rId8" Type="http://schemas.openxmlformats.org/officeDocument/2006/relationships/image" Target="../media/image2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13.png"/><Relationship Id="rId5"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2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9.png"/><Relationship Id="rId4" Type="http://schemas.openxmlformats.org/officeDocument/2006/relationships/image" Target="../media/image16.png"/><Relationship Id="rId5" Type="http://schemas.openxmlformats.org/officeDocument/2006/relationships/image" Target="../media/image1.png"/><Relationship Id="rId6"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1.png"/><Relationship Id="rId4" Type="http://schemas.openxmlformats.org/officeDocument/2006/relationships/image" Target="../media/image15.png"/><Relationship Id="rId5"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www.digitalschoolsawards.co.uk/leadership-and-vision-knowledge-base-resources" TargetMode="External"/><Relationship Id="rId4" Type="http://schemas.openxmlformats.org/officeDocument/2006/relationships/hyperlink" Target="https://www.digitalschoolsawards.co.uk/resource/digital-technology-curriculum-0" TargetMode="External"/><Relationship Id="rId5" Type="http://schemas.openxmlformats.org/officeDocument/2006/relationships/hyperlink" Target="https://www.digitalschoolsawards.co.uk/resource/school-culture-0" TargetMode="External"/><Relationship Id="rId6" Type="http://schemas.openxmlformats.org/officeDocument/2006/relationships/hyperlink" Target="https://www.digitalschoolsawards.co.uk/resource/professional-development-0" TargetMode="External"/><Relationship Id="rId7" Type="http://schemas.openxmlformats.org/officeDocument/2006/relationships/hyperlink" Target="https://www.digitalschoolsawards.co.uk/resource/infrastructure-and-resources" TargetMode="External"/><Relationship Id="rId8"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drive.google.com/drive/folders/1IyPOttAcVBpLQv3I_-NLojlHEkf3qWfn"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p:nvPr/>
        </p:nvSpPr>
        <p:spPr>
          <a:xfrm>
            <a:off x="0" y="0"/>
            <a:ext cx="9144000" cy="771900"/>
          </a:xfrm>
          <a:prstGeom prst="flowChartOffpageConnector">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55" name="Google Shape;55;p13"/>
          <p:cNvPicPr preferRelativeResize="0"/>
          <p:nvPr/>
        </p:nvPicPr>
        <p:blipFill>
          <a:blip r:embed="rId3">
            <a:alphaModFix/>
          </a:blip>
          <a:stretch>
            <a:fillRect/>
          </a:stretch>
        </p:blipFill>
        <p:spPr>
          <a:xfrm>
            <a:off x="515201" y="1426651"/>
            <a:ext cx="3543173" cy="2159549"/>
          </a:xfrm>
          <a:prstGeom prst="rect">
            <a:avLst/>
          </a:prstGeom>
          <a:noFill/>
          <a:ln>
            <a:noFill/>
          </a:ln>
        </p:spPr>
      </p:pic>
      <p:pic>
        <p:nvPicPr>
          <p:cNvPr id="56" name="Google Shape;56;p13"/>
          <p:cNvPicPr preferRelativeResize="0"/>
          <p:nvPr/>
        </p:nvPicPr>
        <p:blipFill>
          <a:blip r:embed="rId4">
            <a:alphaModFix/>
          </a:blip>
          <a:stretch>
            <a:fillRect/>
          </a:stretch>
        </p:blipFill>
        <p:spPr>
          <a:xfrm>
            <a:off x="7243850" y="4385037"/>
            <a:ext cx="1488075" cy="357075"/>
          </a:xfrm>
          <a:prstGeom prst="rect">
            <a:avLst/>
          </a:prstGeom>
          <a:noFill/>
          <a:ln>
            <a:noFill/>
          </a:ln>
        </p:spPr>
      </p:pic>
      <p:pic>
        <p:nvPicPr>
          <p:cNvPr id="57" name="Google Shape;57;p13"/>
          <p:cNvPicPr preferRelativeResize="0"/>
          <p:nvPr/>
        </p:nvPicPr>
        <p:blipFill>
          <a:blip r:embed="rId5">
            <a:alphaModFix/>
          </a:blip>
          <a:stretch>
            <a:fillRect/>
          </a:stretch>
        </p:blipFill>
        <p:spPr>
          <a:xfrm>
            <a:off x="6419450" y="4215213"/>
            <a:ext cx="696600" cy="696600"/>
          </a:xfrm>
          <a:prstGeom prst="ellipse">
            <a:avLst/>
          </a:prstGeom>
          <a:noFill/>
          <a:ln>
            <a:noFill/>
          </a:ln>
        </p:spPr>
      </p:pic>
      <p:pic>
        <p:nvPicPr>
          <p:cNvPr id="58" name="Google Shape;58;p13"/>
          <p:cNvPicPr preferRelativeResize="0"/>
          <p:nvPr/>
        </p:nvPicPr>
        <p:blipFill rotWithShape="1">
          <a:blip r:embed="rId6">
            <a:alphaModFix/>
          </a:blip>
          <a:srcRect b="-9" l="7415" r="0" t="8139"/>
          <a:stretch/>
        </p:blipFill>
        <p:spPr>
          <a:xfrm>
            <a:off x="7907100" y="160099"/>
            <a:ext cx="1236900" cy="843600"/>
          </a:xfrm>
          <a:prstGeom prst="roundRect">
            <a:avLst>
              <a:gd fmla="val 16667" name="adj"/>
            </a:avLst>
          </a:prstGeom>
          <a:noFill/>
          <a:ln>
            <a:noFill/>
          </a:ln>
        </p:spPr>
      </p:pic>
      <p:pic>
        <p:nvPicPr>
          <p:cNvPr id="59" name="Google Shape;59;p13"/>
          <p:cNvPicPr preferRelativeResize="0"/>
          <p:nvPr/>
        </p:nvPicPr>
        <p:blipFill>
          <a:blip r:embed="rId7">
            <a:alphaModFix/>
          </a:blip>
          <a:stretch>
            <a:fillRect/>
          </a:stretch>
        </p:blipFill>
        <p:spPr>
          <a:xfrm>
            <a:off x="5074930" y="1440063"/>
            <a:ext cx="3657000" cy="2508600"/>
          </a:xfrm>
          <a:prstGeom prst="roundRect">
            <a:avLst>
              <a:gd fmla="val 16667" name="adj"/>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 name="Shape 211"/>
        <p:cNvGrpSpPr/>
        <p:nvPr/>
      </p:nvGrpSpPr>
      <p:grpSpPr>
        <a:xfrm>
          <a:off x="0" y="0"/>
          <a:ext cx="0" cy="0"/>
          <a:chOff x="0" y="0"/>
          <a:chExt cx="0" cy="0"/>
        </a:xfrm>
      </p:grpSpPr>
      <p:sp>
        <p:nvSpPr>
          <p:cNvPr id="212" name="Google Shape;212;p22"/>
          <p:cNvSpPr/>
          <p:nvPr/>
        </p:nvSpPr>
        <p:spPr>
          <a:xfrm>
            <a:off x="5678263" y="1589692"/>
            <a:ext cx="2540100" cy="2540100"/>
          </a:xfrm>
          <a:prstGeom prst="donut">
            <a:avLst>
              <a:gd fmla="val 16067" name="adj"/>
            </a:avLst>
          </a:prstGeom>
          <a:solidFill>
            <a:srgbClr val="000000">
              <a:alpha val="1076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13" name="Google Shape;213;p22"/>
          <p:cNvCxnSpPr/>
          <p:nvPr/>
        </p:nvCxnSpPr>
        <p:spPr>
          <a:xfrm>
            <a:off x="5819288" y="1733300"/>
            <a:ext cx="344100" cy="344100"/>
          </a:xfrm>
          <a:prstGeom prst="straightConnector1">
            <a:avLst/>
          </a:prstGeom>
          <a:noFill/>
          <a:ln cap="flat" cmpd="sng" w="19050">
            <a:solidFill>
              <a:srgbClr val="307BF3"/>
            </a:solidFill>
            <a:prstDash val="solid"/>
            <a:round/>
            <a:headEnd len="med" w="med" type="oval"/>
            <a:tailEnd len="sm" w="sm" type="none"/>
          </a:ln>
        </p:spPr>
      </p:cxnSp>
      <p:cxnSp>
        <p:nvCxnSpPr>
          <p:cNvPr id="214" name="Google Shape;214;p22"/>
          <p:cNvCxnSpPr/>
          <p:nvPr/>
        </p:nvCxnSpPr>
        <p:spPr>
          <a:xfrm flipH="1" rot="10800000">
            <a:off x="5816913" y="3638575"/>
            <a:ext cx="345300" cy="342900"/>
          </a:xfrm>
          <a:prstGeom prst="straightConnector1">
            <a:avLst/>
          </a:prstGeom>
          <a:noFill/>
          <a:ln cap="flat" cmpd="sng" w="19050">
            <a:solidFill>
              <a:srgbClr val="0944A1"/>
            </a:solidFill>
            <a:prstDash val="solid"/>
            <a:round/>
            <a:headEnd len="med" w="med" type="oval"/>
            <a:tailEnd len="sm" w="sm" type="none"/>
          </a:ln>
        </p:spPr>
      </p:cxnSp>
      <p:sp>
        <p:nvSpPr>
          <p:cNvPr id="215" name="Google Shape;215;p22"/>
          <p:cNvSpPr/>
          <p:nvPr/>
        </p:nvSpPr>
        <p:spPr>
          <a:xfrm flipH="1" rot="-1800047">
            <a:off x="5602718" y="1510384"/>
            <a:ext cx="2690936" cy="2690936"/>
          </a:xfrm>
          <a:prstGeom prst="blockArc">
            <a:avLst>
              <a:gd fmla="val 14348563" name="adj1"/>
              <a:gd fmla="val 19872341" name="adj2"/>
              <a:gd fmla="val 9100" name="adj3"/>
            </a:avLst>
          </a:prstGeom>
          <a:solidFill>
            <a:schemeClr val="dk1"/>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16" name="Google Shape;216;p22"/>
          <p:cNvCxnSpPr/>
          <p:nvPr/>
        </p:nvCxnSpPr>
        <p:spPr>
          <a:xfrm rot="10800000">
            <a:off x="7724188" y="3638575"/>
            <a:ext cx="354900" cy="350100"/>
          </a:xfrm>
          <a:prstGeom prst="straightConnector1">
            <a:avLst/>
          </a:prstGeom>
          <a:noFill/>
          <a:ln cap="flat" cmpd="sng" w="19050">
            <a:solidFill>
              <a:srgbClr val="307BF3"/>
            </a:solidFill>
            <a:prstDash val="solid"/>
            <a:round/>
            <a:headEnd len="med" w="med" type="oval"/>
            <a:tailEnd len="sm" w="sm" type="none"/>
          </a:ln>
        </p:spPr>
      </p:cxnSp>
      <p:sp>
        <p:nvSpPr>
          <p:cNvPr id="217" name="Google Shape;217;p22"/>
          <p:cNvSpPr txBox="1"/>
          <p:nvPr/>
        </p:nvSpPr>
        <p:spPr>
          <a:xfrm>
            <a:off x="6226546" y="2480410"/>
            <a:ext cx="1443600" cy="8043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GB" sz="1200">
                <a:solidFill>
                  <a:schemeClr val="dk1"/>
                </a:solidFill>
              </a:rPr>
              <a:t>INDIVIDUAL SCHOOL ACTION PLAN</a:t>
            </a:r>
            <a:endParaRPr b="1" sz="1200">
              <a:solidFill>
                <a:schemeClr val="dk1"/>
              </a:solidFill>
            </a:endParaRPr>
          </a:p>
        </p:txBody>
      </p:sp>
      <p:sp>
        <p:nvSpPr>
          <p:cNvPr id="218" name="Google Shape;218;p22"/>
          <p:cNvSpPr/>
          <p:nvPr/>
        </p:nvSpPr>
        <p:spPr>
          <a:xfrm rot="1800047">
            <a:off x="5600606" y="1510384"/>
            <a:ext cx="2690936" cy="2690936"/>
          </a:xfrm>
          <a:prstGeom prst="blockArc">
            <a:avLst>
              <a:gd fmla="val 14545937" name="adj1"/>
              <a:gd fmla="val 19902139" name="adj2"/>
              <a:gd fmla="val 9115" name="adj3"/>
            </a:avLst>
          </a:prstGeom>
          <a:solidFill>
            <a:srgbClr val="999999"/>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219" name="Google Shape;219;p22"/>
          <p:cNvCxnSpPr/>
          <p:nvPr/>
        </p:nvCxnSpPr>
        <p:spPr>
          <a:xfrm flipH="1">
            <a:off x="7725538" y="1738400"/>
            <a:ext cx="336900" cy="339000"/>
          </a:xfrm>
          <a:prstGeom prst="straightConnector1">
            <a:avLst/>
          </a:prstGeom>
          <a:noFill/>
          <a:ln cap="flat" cmpd="sng" w="19050">
            <a:solidFill>
              <a:srgbClr val="0944A1"/>
            </a:solidFill>
            <a:prstDash val="solid"/>
            <a:round/>
            <a:headEnd len="med" w="med" type="oval"/>
            <a:tailEnd len="sm" w="sm" type="none"/>
          </a:ln>
        </p:spPr>
      </p:cxnSp>
      <p:sp>
        <p:nvSpPr>
          <p:cNvPr id="220" name="Google Shape;220;p22"/>
          <p:cNvSpPr/>
          <p:nvPr/>
        </p:nvSpPr>
        <p:spPr>
          <a:xfrm rot="9000757">
            <a:off x="5594726" y="1509970"/>
            <a:ext cx="2690226" cy="2690226"/>
          </a:xfrm>
          <a:prstGeom prst="blockArc">
            <a:avLst>
              <a:gd fmla="val 18041678" name="adj1"/>
              <a:gd fmla="val 1798478" name="adj2"/>
              <a:gd fmla="val 9595" name="adj3"/>
            </a:avLst>
          </a:prstGeom>
          <a:solidFill>
            <a:srgbClr val="999999"/>
          </a:solidFill>
          <a:ln>
            <a:noFill/>
          </a:ln>
          <a:effectLst>
            <a:outerShdw blurRad="71438" rotWithShape="0" algn="bl"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rgbClr val="999999"/>
              </a:highlight>
            </a:endParaRPr>
          </a:p>
        </p:txBody>
      </p:sp>
      <p:sp>
        <p:nvSpPr>
          <p:cNvPr id="221" name="Google Shape;221;p22"/>
          <p:cNvSpPr/>
          <p:nvPr/>
        </p:nvSpPr>
        <p:spPr>
          <a:xfrm flipH="1" rot="-9000757">
            <a:off x="5602396" y="1510720"/>
            <a:ext cx="2690226" cy="2690226"/>
          </a:xfrm>
          <a:prstGeom prst="blockArc">
            <a:avLst>
              <a:gd fmla="val 17967225" name="adj1"/>
              <a:gd fmla="val 1529547" name="adj2"/>
              <a:gd fmla="val 9279" name="adj3"/>
            </a:avLst>
          </a:prstGeom>
          <a:solidFill>
            <a:schemeClr val="dk1"/>
          </a:solidFill>
          <a:ln>
            <a:noFill/>
          </a:ln>
          <a:effectLst>
            <a:outerShdw blurRad="71438" rotWithShape="0" algn="bl" dir="5400000" dist="9525">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2"/>
          <p:cNvSpPr/>
          <p:nvPr/>
        </p:nvSpPr>
        <p:spPr>
          <a:xfrm rot="8100000">
            <a:off x="5546882" y="2681400"/>
            <a:ext cx="363170" cy="363170"/>
          </a:xfrm>
          <a:prstGeom prst="rtTriangle">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2"/>
          <p:cNvSpPr/>
          <p:nvPr/>
        </p:nvSpPr>
        <p:spPr>
          <a:xfrm rot="-2700000">
            <a:off x="7979390" y="2674238"/>
            <a:ext cx="363170" cy="363170"/>
          </a:xfrm>
          <a:prstGeom prst="rtTriangle">
            <a:avLst/>
          </a:prstGeom>
          <a:solidFill>
            <a:srgbClr val="99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2"/>
          <p:cNvSpPr/>
          <p:nvPr/>
        </p:nvSpPr>
        <p:spPr>
          <a:xfrm rot="2700000">
            <a:off x="6762785" y="3887011"/>
            <a:ext cx="363170" cy="36317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22"/>
          <p:cNvSpPr/>
          <p:nvPr/>
        </p:nvSpPr>
        <p:spPr>
          <a:xfrm rot="-8100000">
            <a:off x="6763478" y="1451343"/>
            <a:ext cx="363170" cy="36317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3200"/>
              <a:t>Implementation </a:t>
            </a:r>
            <a:endParaRPr sz="3200"/>
          </a:p>
          <a:p>
            <a:pPr indent="0" lvl="0" marL="0" rtl="0" algn="l">
              <a:spcBef>
                <a:spcPts val="0"/>
              </a:spcBef>
              <a:spcAft>
                <a:spcPts val="0"/>
              </a:spcAft>
              <a:buNone/>
            </a:pPr>
            <a:r>
              <a:t/>
            </a:r>
            <a:endParaRPr/>
          </a:p>
        </p:txBody>
      </p:sp>
      <p:sp>
        <p:nvSpPr>
          <p:cNvPr id="227" name="Google Shape;227;p22"/>
          <p:cNvSpPr txBox="1"/>
          <p:nvPr/>
        </p:nvSpPr>
        <p:spPr>
          <a:xfrm>
            <a:off x="311700" y="1376125"/>
            <a:ext cx="2379000" cy="119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1050">
                <a:solidFill>
                  <a:srgbClr val="666666"/>
                </a:solidFill>
                <a:highlight>
                  <a:srgbClr val="FFFFFF"/>
                </a:highlight>
              </a:rPr>
              <a:t>It is important to approach this as a school-wide initiative, and ensure it is included in your School Development Plan.</a:t>
            </a:r>
            <a:endParaRPr b="1">
              <a:solidFill>
                <a:srgbClr val="666666"/>
              </a:solidFill>
            </a:endParaRPr>
          </a:p>
          <a:p>
            <a:pPr indent="0" lvl="0" marL="0" rtl="0" algn="l">
              <a:spcBef>
                <a:spcPts val="0"/>
              </a:spcBef>
              <a:spcAft>
                <a:spcPts val="0"/>
              </a:spcAft>
              <a:buNone/>
            </a:pPr>
            <a:r>
              <a:t/>
            </a:r>
            <a:endParaRPr/>
          </a:p>
        </p:txBody>
      </p:sp>
      <p:pic>
        <p:nvPicPr>
          <p:cNvPr descr="New school year: support to schools facing the remote teaching challenge |  EU Science Hub" id="228" name="Google Shape;228;p22"/>
          <p:cNvPicPr preferRelativeResize="0"/>
          <p:nvPr/>
        </p:nvPicPr>
        <p:blipFill rotWithShape="1">
          <a:blip r:embed="rId3">
            <a:alphaModFix/>
          </a:blip>
          <a:srcRect b="0" l="0" r="0" t="0"/>
          <a:stretch/>
        </p:blipFill>
        <p:spPr>
          <a:xfrm>
            <a:off x="4084751" y="1164654"/>
            <a:ext cx="1593525" cy="804300"/>
          </a:xfrm>
          <a:prstGeom prst="rect">
            <a:avLst/>
          </a:prstGeom>
          <a:noFill/>
          <a:ln>
            <a:noFill/>
          </a:ln>
        </p:spPr>
      </p:pic>
      <p:pic>
        <p:nvPicPr>
          <p:cNvPr id="229" name="Google Shape;229;p22"/>
          <p:cNvPicPr preferRelativeResize="0"/>
          <p:nvPr/>
        </p:nvPicPr>
        <p:blipFill>
          <a:blip r:embed="rId4">
            <a:alphaModFix/>
          </a:blip>
          <a:stretch>
            <a:fillRect/>
          </a:stretch>
        </p:blipFill>
        <p:spPr>
          <a:xfrm>
            <a:off x="8211863" y="1356500"/>
            <a:ext cx="653425" cy="653425"/>
          </a:xfrm>
          <a:prstGeom prst="rect">
            <a:avLst/>
          </a:prstGeom>
          <a:noFill/>
          <a:ln>
            <a:noFill/>
          </a:ln>
        </p:spPr>
      </p:pic>
      <p:pic>
        <p:nvPicPr>
          <p:cNvPr id="230" name="Google Shape;230;p22"/>
          <p:cNvPicPr preferRelativeResize="0"/>
          <p:nvPr/>
        </p:nvPicPr>
        <p:blipFill>
          <a:blip r:embed="rId5">
            <a:alphaModFix/>
          </a:blip>
          <a:stretch>
            <a:fillRect/>
          </a:stretch>
        </p:blipFill>
        <p:spPr>
          <a:xfrm>
            <a:off x="8218375" y="3638563"/>
            <a:ext cx="725075" cy="725075"/>
          </a:xfrm>
          <a:prstGeom prst="rect">
            <a:avLst/>
          </a:prstGeom>
          <a:noFill/>
          <a:ln>
            <a:noFill/>
          </a:ln>
        </p:spPr>
      </p:pic>
      <p:pic>
        <p:nvPicPr>
          <p:cNvPr id="231" name="Google Shape;231;p22"/>
          <p:cNvPicPr preferRelativeResize="0"/>
          <p:nvPr/>
        </p:nvPicPr>
        <p:blipFill>
          <a:blip r:embed="rId6">
            <a:alphaModFix/>
          </a:blip>
          <a:stretch>
            <a:fillRect/>
          </a:stretch>
        </p:blipFill>
        <p:spPr>
          <a:xfrm>
            <a:off x="4945311" y="3638562"/>
            <a:ext cx="725075" cy="725100"/>
          </a:xfrm>
          <a:prstGeom prst="rect">
            <a:avLst/>
          </a:prstGeom>
          <a:noFill/>
          <a:ln cap="flat" cmpd="sng" w="9525">
            <a:solidFill>
              <a:srgbClr val="83CFDC"/>
            </a:solidFill>
            <a:prstDash val="solid"/>
            <a:round/>
            <a:headEnd len="sm" w="sm" type="none"/>
            <a:tailEnd len="sm" w="sm" type="none"/>
          </a:ln>
        </p:spPr>
      </p:pic>
      <p:sp>
        <p:nvSpPr>
          <p:cNvPr id="232" name="Google Shape;232;p22"/>
          <p:cNvSpPr txBox="1"/>
          <p:nvPr/>
        </p:nvSpPr>
        <p:spPr>
          <a:xfrm>
            <a:off x="311700" y="2480400"/>
            <a:ext cx="2379000" cy="11973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a:solidFill>
                  <a:schemeClr val="dk1"/>
                </a:solidFill>
              </a:rPr>
              <a:t>Connect Education Trust -</a:t>
            </a:r>
            <a:r>
              <a:rPr lang="en-GB" u="sng">
                <a:solidFill>
                  <a:schemeClr val="dk1"/>
                </a:solidFill>
                <a:highlight>
                  <a:schemeClr val="lt1"/>
                </a:highlight>
                <a:hlinkClick r:id="rId7">
                  <a:extLst>
                    <a:ext uri="{A12FA001-AC4F-418D-AE19-62706E023703}">
                      <ahyp:hlinkClr val="tx"/>
                    </a:ext>
                  </a:extLst>
                </a:hlinkClick>
              </a:rPr>
              <a:t>Education Action Plan </a:t>
            </a:r>
            <a:r>
              <a:rPr lang="en-GB" u="sng">
                <a:solidFill>
                  <a:schemeClr val="dk1"/>
                </a:solidFill>
                <a:highlight>
                  <a:schemeClr val="lt1"/>
                </a:highlight>
              </a:rPr>
              <a:t>-Operational </a:t>
            </a:r>
            <a:r>
              <a:rPr lang="en-GB" u="sng">
                <a:solidFill>
                  <a:schemeClr val="dk1"/>
                </a:solidFill>
                <a:highlight>
                  <a:schemeClr val="lt1"/>
                </a:highlight>
                <a:hlinkClick r:id="rId8">
                  <a:extLst>
                    <a:ext uri="{A12FA001-AC4F-418D-AE19-62706E023703}">
                      <ahyp:hlinkClr val="tx"/>
                    </a:ext>
                  </a:extLst>
                </a:hlinkClick>
              </a:rPr>
              <a:t> Action Plan</a:t>
            </a:r>
            <a:endParaRPr b="1" u="sng">
              <a:solidFill>
                <a:schemeClr val="dk1"/>
              </a:solidFill>
            </a:endParaRPr>
          </a:p>
          <a:p>
            <a:pPr indent="0" lvl="0" marL="0" rtl="0" algn="l">
              <a:spcBef>
                <a:spcPts val="1200"/>
              </a:spcBef>
              <a:spcAft>
                <a:spcPts val="0"/>
              </a:spcAft>
              <a:buNone/>
            </a:pPr>
            <a:r>
              <a:t/>
            </a:r>
            <a:endParaRPr/>
          </a:p>
          <a:p>
            <a:pPr indent="0" lvl="0" marL="0" rtl="0" algn="ctr">
              <a:spcBef>
                <a:spcPts val="0"/>
              </a:spcBef>
              <a:spcAft>
                <a:spcPts val="0"/>
              </a:spcAft>
              <a:buNone/>
            </a:pPr>
            <a:r>
              <a:t/>
            </a:r>
            <a:endParaRPr b="1">
              <a:solidFill>
                <a:schemeClr val="dk1"/>
              </a:solidFill>
            </a:endParaRPr>
          </a:p>
          <a:p>
            <a:pPr indent="0" lvl="0" marL="0" rtl="0" algn="l">
              <a:spcBef>
                <a:spcPts val="0"/>
              </a:spcBef>
              <a:spcAft>
                <a:spcPts val="0"/>
              </a:spcAft>
              <a:buNone/>
            </a:pPr>
            <a:r>
              <a:t/>
            </a:r>
            <a:endParaRPr/>
          </a:p>
        </p:txBody>
      </p:sp>
      <p:sp>
        <p:nvSpPr>
          <p:cNvPr id="233" name="Google Shape;233;p22"/>
          <p:cNvSpPr/>
          <p:nvPr/>
        </p:nvSpPr>
        <p:spPr>
          <a:xfrm>
            <a:off x="0" y="0"/>
            <a:ext cx="9144000" cy="193325"/>
          </a:xfrm>
          <a:prstGeom prst="flowChartOffpageConnector">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3200"/>
              <a:t>Reflection on your action plan</a:t>
            </a:r>
            <a:endParaRPr/>
          </a:p>
        </p:txBody>
      </p:sp>
      <p:grpSp>
        <p:nvGrpSpPr>
          <p:cNvPr id="239" name="Google Shape;239;p23"/>
          <p:cNvGrpSpPr/>
          <p:nvPr/>
        </p:nvGrpSpPr>
        <p:grpSpPr>
          <a:xfrm>
            <a:off x="0" y="1189989"/>
            <a:ext cx="2214600" cy="3217636"/>
            <a:chOff x="0" y="1189989"/>
            <a:chExt cx="2214600" cy="3217636"/>
          </a:xfrm>
        </p:grpSpPr>
        <p:sp>
          <p:nvSpPr>
            <p:cNvPr id="240" name="Google Shape;240;p23"/>
            <p:cNvSpPr/>
            <p:nvPr/>
          </p:nvSpPr>
          <p:spPr>
            <a:xfrm>
              <a:off x="0" y="1189989"/>
              <a:ext cx="2214600" cy="669000"/>
            </a:xfrm>
            <a:prstGeom prst="homePlate">
              <a:avLst>
                <a:gd fmla="val 50000" name="adj"/>
              </a:avLst>
            </a:prstGeom>
            <a:solidFill>
              <a:srgbClr val="0B539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rgbClr val="073763"/>
                  </a:solidFill>
                </a:rPr>
                <a:t> </a:t>
              </a:r>
              <a:r>
                <a:rPr b="1" lang="en-GB">
                  <a:solidFill>
                    <a:schemeClr val="lt1"/>
                  </a:solidFill>
                </a:rPr>
                <a:t>1</a:t>
              </a:r>
              <a:endParaRPr b="1">
                <a:solidFill>
                  <a:schemeClr val="lt1"/>
                </a:solidFill>
              </a:endParaRPr>
            </a:p>
          </p:txBody>
        </p:sp>
        <p:sp>
          <p:nvSpPr>
            <p:cNvPr id="241" name="Google Shape;241;p23"/>
            <p:cNvSpPr txBox="1"/>
            <p:nvPr/>
          </p:nvSpPr>
          <p:spPr>
            <a:xfrm>
              <a:off x="295050" y="2057125"/>
              <a:ext cx="1624500" cy="2350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300"/>
                </a:spcBef>
                <a:spcAft>
                  <a:spcPts val="1100"/>
                </a:spcAft>
                <a:buNone/>
              </a:pPr>
              <a:r>
                <a:rPr b="1" lang="en-GB" sz="1200">
                  <a:solidFill>
                    <a:srgbClr val="073763"/>
                  </a:solidFill>
                  <a:highlight>
                    <a:schemeClr val="lt1"/>
                  </a:highlight>
                </a:rPr>
                <a:t>R</a:t>
              </a:r>
              <a:r>
                <a:rPr b="1" lang="en-GB" sz="1200">
                  <a:solidFill>
                    <a:srgbClr val="073763"/>
                  </a:solidFill>
                  <a:highlight>
                    <a:schemeClr val="lt1"/>
                  </a:highlight>
                </a:rPr>
                <a:t>eview</a:t>
              </a:r>
              <a:r>
                <a:rPr lang="en-GB" sz="1200">
                  <a:solidFill>
                    <a:srgbClr val="073763"/>
                  </a:solidFill>
                  <a:highlight>
                    <a:schemeClr val="lt1"/>
                  </a:highlight>
                </a:rPr>
                <a:t> your goals and priorities. What were your goals and priorities when you developed your digital action plan? Have they changed since then? If so, why?</a:t>
              </a:r>
              <a:endParaRPr sz="1100">
                <a:solidFill>
                  <a:srgbClr val="073763"/>
                </a:solidFill>
              </a:endParaRPr>
            </a:p>
          </p:txBody>
        </p:sp>
      </p:grpSp>
      <p:grpSp>
        <p:nvGrpSpPr>
          <p:cNvPr id="242" name="Google Shape;242;p23"/>
          <p:cNvGrpSpPr/>
          <p:nvPr/>
        </p:nvGrpSpPr>
        <p:grpSpPr>
          <a:xfrm>
            <a:off x="1838325" y="1189775"/>
            <a:ext cx="2064000" cy="3217850"/>
            <a:chOff x="1838325" y="1189775"/>
            <a:chExt cx="2064000" cy="3217850"/>
          </a:xfrm>
        </p:grpSpPr>
        <p:sp>
          <p:nvSpPr>
            <p:cNvPr id="243" name="Google Shape;243;p23"/>
            <p:cNvSpPr/>
            <p:nvPr/>
          </p:nvSpPr>
          <p:spPr>
            <a:xfrm>
              <a:off x="1838325" y="1189775"/>
              <a:ext cx="2064000" cy="669000"/>
            </a:xfrm>
            <a:prstGeom prst="chevron">
              <a:avLst>
                <a:gd fmla="val 50000" name="adj"/>
              </a:avLst>
            </a:prstGeom>
            <a:solidFill>
              <a:srgbClr val="3D85C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lt1"/>
                  </a:solidFill>
                </a:rPr>
                <a:t>2</a:t>
              </a:r>
              <a:endParaRPr b="1">
                <a:solidFill>
                  <a:schemeClr val="lt1"/>
                </a:solidFill>
              </a:endParaRPr>
            </a:p>
          </p:txBody>
        </p:sp>
        <p:sp>
          <p:nvSpPr>
            <p:cNvPr id="244" name="Google Shape;244;p23"/>
            <p:cNvSpPr txBox="1"/>
            <p:nvPr/>
          </p:nvSpPr>
          <p:spPr>
            <a:xfrm>
              <a:off x="2017250" y="2057125"/>
              <a:ext cx="1624500" cy="2350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300"/>
                </a:spcBef>
                <a:spcAft>
                  <a:spcPts val="1100"/>
                </a:spcAft>
                <a:buNone/>
              </a:pPr>
              <a:r>
                <a:rPr b="1" lang="en-GB" sz="1200">
                  <a:solidFill>
                    <a:srgbClr val="073763"/>
                  </a:solidFill>
                  <a:highlight>
                    <a:schemeClr val="lt1"/>
                  </a:highlight>
                </a:rPr>
                <a:t>Assess </a:t>
              </a:r>
              <a:r>
                <a:rPr lang="en-GB" sz="1200">
                  <a:solidFill>
                    <a:srgbClr val="073763"/>
                  </a:solidFill>
                  <a:highlight>
                    <a:schemeClr val="lt1"/>
                  </a:highlight>
                </a:rPr>
                <a:t>your progress. How far have you come towards achieving your goals and priorities? What has worked well? What challenges have you faced?</a:t>
              </a:r>
              <a:endParaRPr sz="1100">
                <a:solidFill>
                  <a:srgbClr val="073763"/>
                </a:solidFill>
              </a:endParaRPr>
            </a:p>
          </p:txBody>
        </p:sp>
      </p:grpSp>
      <p:grpSp>
        <p:nvGrpSpPr>
          <p:cNvPr id="245" name="Google Shape;245;p23"/>
          <p:cNvGrpSpPr/>
          <p:nvPr/>
        </p:nvGrpSpPr>
        <p:grpSpPr>
          <a:xfrm>
            <a:off x="3516750" y="1189775"/>
            <a:ext cx="2064000" cy="3217850"/>
            <a:chOff x="3516750" y="1189775"/>
            <a:chExt cx="2064000" cy="3217850"/>
          </a:xfrm>
        </p:grpSpPr>
        <p:sp>
          <p:nvSpPr>
            <p:cNvPr id="246" name="Google Shape;246;p23"/>
            <p:cNvSpPr/>
            <p:nvPr/>
          </p:nvSpPr>
          <p:spPr>
            <a:xfrm>
              <a:off x="3516750" y="1189775"/>
              <a:ext cx="2064000" cy="669000"/>
            </a:xfrm>
            <a:prstGeom prst="chevron">
              <a:avLst>
                <a:gd fmla="val 50000" name="adj"/>
              </a:avLst>
            </a:prstGeom>
            <a:solidFill>
              <a:srgbClr val="6FA8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lt1"/>
                  </a:solidFill>
                </a:rPr>
                <a:t>3</a:t>
              </a:r>
              <a:endParaRPr b="1">
                <a:solidFill>
                  <a:schemeClr val="lt1"/>
                </a:solidFill>
              </a:endParaRPr>
            </a:p>
          </p:txBody>
        </p:sp>
        <p:sp>
          <p:nvSpPr>
            <p:cNvPr id="247" name="Google Shape;247;p23"/>
            <p:cNvSpPr txBox="1"/>
            <p:nvPr/>
          </p:nvSpPr>
          <p:spPr>
            <a:xfrm>
              <a:off x="3739450" y="2057125"/>
              <a:ext cx="1624500" cy="2350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300"/>
                </a:spcBef>
                <a:spcAft>
                  <a:spcPts val="1100"/>
                </a:spcAft>
                <a:buNone/>
              </a:pPr>
              <a:r>
                <a:rPr b="1" lang="en-GB" sz="1200">
                  <a:solidFill>
                    <a:srgbClr val="073763"/>
                  </a:solidFill>
                  <a:highlight>
                    <a:schemeClr val="lt1"/>
                  </a:highlight>
                </a:rPr>
                <a:t>Gather feedback and evidences</a:t>
              </a:r>
              <a:r>
                <a:rPr lang="en-GB" sz="1200">
                  <a:solidFill>
                    <a:srgbClr val="073763"/>
                  </a:solidFill>
                  <a:highlight>
                    <a:schemeClr val="lt1"/>
                  </a:highlight>
                </a:rPr>
                <a:t>  from your stakeholders. What do your students, teachers, parents, administrators, and community members think of your digital action plan? What feedback do they have?</a:t>
              </a:r>
              <a:endParaRPr sz="1100">
                <a:solidFill>
                  <a:srgbClr val="073763"/>
                </a:solidFill>
              </a:endParaRPr>
            </a:p>
          </p:txBody>
        </p:sp>
      </p:grpSp>
      <p:grpSp>
        <p:nvGrpSpPr>
          <p:cNvPr id="248" name="Google Shape;248;p23"/>
          <p:cNvGrpSpPr/>
          <p:nvPr/>
        </p:nvGrpSpPr>
        <p:grpSpPr>
          <a:xfrm>
            <a:off x="6874025" y="1189775"/>
            <a:ext cx="2064000" cy="3217850"/>
            <a:chOff x="6874025" y="1189775"/>
            <a:chExt cx="2064000" cy="3217850"/>
          </a:xfrm>
        </p:grpSpPr>
        <p:sp>
          <p:nvSpPr>
            <p:cNvPr id="249" name="Google Shape;249;p23"/>
            <p:cNvSpPr/>
            <p:nvPr/>
          </p:nvSpPr>
          <p:spPr>
            <a:xfrm>
              <a:off x="6874025" y="1189775"/>
              <a:ext cx="2064000" cy="669000"/>
            </a:xfrm>
            <a:prstGeom prst="chevron">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lt1"/>
                  </a:solidFill>
                </a:rPr>
                <a:t>5</a:t>
              </a:r>
              <a:endParaRPr b="1">
                <a:solidFill>
                  <a:schemeClr val="lt1"/>
                </a:solidFill>
              </a:endParaRPr>
            </a:p>
          </p:txBody>
        </p:sp>
        <p:sp>
          <p:nvSpPr>
            <p:cNvPr id="250" name="Google Shape;250;p23"/>
            <p:cNvSpPr txBox="1"/>
            <p:nvPr/>
          </p:nvSpPr>
          <p:spPr>
            <a:xfrm>
              <a:off x="7183850" y="2057125"/>
              <a:ext cx="1624500" cy="2350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300"/>
                </a:spcBef>
                <a:spcAft>
                  <a:spcPts val="1100"/>
                </a:spcAft>
                <a:buNone/>
              </a:pPr>
              <a:r>
                <a:rPr b="1" lang="en-GB" sz="1200">
                  <a:solidFill>
                    <a:srgbClr val="073763"/>
                  </a:solidFill>
                  <a:highlight>
                    <a:schemeClr val="lt1"/>
                  </a:highlight>
                </a:rPr>
                <a:t>Cycle will continue to Identify areas for improvement.</a:t>
              </a:r>
              <a:r>
                <a:rPr lang="en-GB" sz="1200">
                  <a:solidFill>
                    <a:srgbClr val="073763"/>
                  </a:solidFill>
                  <a:highlight>
                    <a:schemeClr val="lt1"/>
                  </a:highlight>
                </a:rPr>
                <a:t> Based on your assessment, feedback, and data, identify areas where you can improve your digital action plan.</a:t>
              </a:r>
              <a:endParaRPr sz="1100">
                <a:solidFill>
                  <a:srgbClr val="073763"/>
                </a:solidFill>
              </a:endParaRPr>
            </a:p>
          </p:txBody>
        </p:sp>
      </p:grpSp>
      <p:grpSp>
        <p:nvGrpSpPr>
          <p:cNvPr id="251" name="Google Shape;251;p23"/>
          <p:cNvGrpSpPr/>
          <p:nvPr/>
        </p:nvGrpSpPr>
        <p:grpSpPr>
          <a:xfrm>
            <a:off x="5195350" y="1189775"/>
            <a:ext cx="2064000" cy="3217850"/>
            <a:chOff x="5195350" y="1189775"/>
            <a:chExt cx="2064000" cy="3217850"/>
          </a:xfrm>
        </p:grpSpPr>
        <p:sp>
          <p:nvSpPr>
            <p:cNvPr id="252" name="Google Shape;252;p23"/>
            <p:cNvSpPr/>
            <p:nvPr/>
          </p:nvSpPr>
          <p:spPr>
            <a:xfrm>
              <a:off x="5195350" y="1189775"/>
              <a:ext cx="2064000" cy="669000"/>
            </a:xfrm>
            <a:prstGeom prst="chevron">
              <a:avLst>
                <a:gd fmla="val 50000" name="adj"/>
              </a:avLst>
            </a:prstGeom>
            <a:solidFill>
              <a:srgbClr val="A4C2F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lt1"/>
                  </a:solidFill>
                </a:rPr>
                <a:t>4</a:t>
              </a:r>
              <a:endParaRPr b="1">
                <a:solidFill>
                  <a:schemeClr val="lt1"/>
                </a:solidFill>
              </a:endParaRPr>
            </a:p>
          </p:txBody>
        </p:sp>
        <p:sp>
          <p:nvSpPr>
            <p:cNvPr id="253" name="Google Shape;253;p23"/>
            <p:cNvSpPr txBox="1"/>
            <p:nvPr/>
          </p:nvSpPr>
          <p:spPr>
            <a:xfrm>
              <a:off x="5461650" y="2057125"/>
              <a:ext cx="1624500" cy="2350500"/>
            </a:xfrm>
            <a:prstGeom prst="rect">
              <a:avLst/>
            </a:prstGeom>
            <a:solidFill>
              <a:schemeClr val="lt1"/>
            </a:solidFill>
            <a:ln>
              <a:noFill/>
            </a:ln>
          </p:spPr>
          <p:txBody>
            <a:bodyPr anchorCtr="0" anchor="t" bIns="91425" lIns="91425" spcFirstLastPara="1" rIns="91425" wrap="square" tIns="91425">
              <a:noAutofit/>
            </a:bodyPr>
            <a:lstStyle/>
            <a:p>
              <a:pPr indent="0" lvl="0" marL="0" rtl="0" algn="l">
                <a:lnSpc>
                  <a:spcPct val="115000"/>
                </a:lnSpc>
                <a:spcBef>
                  <a:spcPts val="300"/>
                </a:spcBef>
                <a:spcAft>
                  <a:spcPts val="1100"/>
                </a:spcAft>
                <a:buNone/>
              </a:pPr>
              <a:r>
                <a:rPr b="1" lang="en-GB" sz="1200">
                  <a:solidFill>
                    <a:srgbClr val="073763"/>
                  </a:solidFill>
                  <a:highlight>
                    <a:schemeClr val="lt1"/>
                  </a:highlight>
                </a:rPr>
                <a:t>Analyze your data. </a:t>
              </a:r>
              <a:r>
                <a:rPr lang="en-GB" sz="1200">
                  <a:solidFill>
                    <a:srgbClr val="073763"/>
                  </a:solidFill>
                  <a:highlight>
                    <a:schemeClr val="lt1"/>
                  </a:highlight>
                </a:rPr>
                <a:t>What data do you have on the impact of your digital action plan? For example, have student outcomes improved? Has access to digital learning increased? Have digital skills developed in students and staff?</a:t>
              </a:r>
              <a:endParaRPr sz="1100">
                <a:solidFill>
                  <a:srgbClr val="073763"/>
                </a:solidFill>
              </a:endParaRPr>
            </a:p>
          </p:txBody>
        </p:sp>
      </p:grpSp>
      <p:sp>
        <p:nvSpPr>
          <p:cNvPr id="254" name="Google Shape;254;p23"/>
          <p:cNvSpPr/>
          <p:nvPr/>
        </p:nvSpPr>
        <p:spPr>
          <a:xfrm>
            <a:off x="0" y="0"/>
            <a:ext cx="9144000" cy="193325"/>
          </a:xfrm>
          <a:prstGeom prst="flowChartOffpageConnector">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grpSp>
        <p:nvGrpSpPr>
          <p:cNvPr id="259" name="Google Shape;259;p24"/>
          <p:cNvGrpSpPr/>
          <p:nvPr/>
        </p:nvGrpSpPr>
        <p:grpSpPr>
          <a:xfrm>
            <a:off x="6303857" y="2173729"/>
            <a:ext cx="2505570" cy="2521807"/>
            <a:chOff x="6254516" y="1318143"/>
            <a:chExt cx="2460300" cy="2460300"/>
          </a:xfrm>
        </p:grpSpPr>
        <p:sp>
          <p:nvSpPr>
            <p:cNvPr id="260" name="Google Shape;260;p24"/>
            <p:cNvSpPr/>
            <p:nvPr/>
          </p:nvSpPr>
          <p:spPr>
            <a:xfrm rot="2700000">
              <a:off x="7239866" y="1053398"/>
              <a:ext cx="489601" cy="2989789"/>
            </a:xfrm>
            <a:prstGeom prst="roundRect">
              <a:avLst>
                <a:gd fmla="val 50000" name="adj"/>
              </a:avLst>
            </a:prstGeom>
            <a:solidFill>
              <a:srgbClr val="9225A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4"/>
            <p:cNvSpPr txBox="1"/>
            <p:nvPr/>
          </p:nvSpPr>
          <p:spPr>
            <a:xfrm rot="-2700000">
              <a:off x="6142068" y="2379316"/>
              <a:ext cx="2786991" cy="299106"/>
            </a:xfrm>
            <a:prstGeom prst="rect">
              <a:avLst/>
            </a:prstGeom>
            <a:noFill/>
            <a:ln>
              <a:noFill/>
            </a:ln>
          </p:spPr>
          <p:txBody>
            <a:bodyPr anchorCtr="0" anchor="ctr" bIns="91425" lIns="91425" spcFirstLastPara="1" rIns="91425" wrap="square" tIns="91425">
              <a:noAutofit/>
            </a:bodyPr>
            <a:lstStyle/>
            <a:p>
              <a:pPr indent="0" lvl="0" marL="0" rtl="0" algn="l">
                <a:lnSpc>
                  <a:spcPct val="110000"/>
                </a:lnSpc>
                <a:spcBef>
                  <a:spcPts val="1500"/>
                </a:spcBef>
                <a:spcAft>
                  <a:spcPts val="0"/>
                </a:spcAft>
                <a:buNone/>
              </a:pPr>
              <a:r>
                <a:rPr b="1" lang="en-GB" sz="1200">
                  <a:solidFill>
                    <a:schemeClr val="lt1"/>
                  </a:solidFill>
                  <a:uFill>
                    <a:noFill/>
                  </a:uFill>
                  <a:hlinkClick r:id="rId3">
                    <a:extLst>
                      <a:ext uri="{A12FA001-AC4F-418D-AE19-62706E023703}">
                        <ahyp:hlinkClr val="tx"/>
                      </a:ext>
                    </a:extLst>
                  </a:hlinkClick>
                </a:rPr>
                <a:t>5. RESOURCES AND INFRASTRUCTURE</a:t>
              </a:r>
              <a:endParaRPr sz="1200">
                <a:solidFill>
                  <a:schemeClr val="lt1"/>
                </a:solidFill>
              </a:endParaRPr>
            </a:p>
            <a:p>
              <a:pPr indent="0" lvl="0" marL="0" rtl="0" algn="l">
                <a:lnSpc>
                  <a:spcPct val="115000"/>
                </a:lnSpc>
                <a:spcBef>
                  <a:spcPts val="400"/>
                </a:spcBef>
                <a:spcAft>
                  <a:spcPts val="0"/>
                </a:spcAft>
                <a:buNone/>
              </a:pPr>
              <a:r>
                <a:t/>
              </a:r>
              <a:endParaRPr b="1" sz="1100">
                <a:solidFill>
                  <a:srgbClr val="FFFFFF"/>
                </a:solidFill>
                <a:latin typeface="Roboto"/>
                <a:ea typeface="Roboto"/>
                <a:cs typeface="Roboto"/>
                <a:sym typeface="Roboto"/>
              </a:endParaRPr>
            </a:p>
          </p:txBody>
        </p:sp>
      </p:grpSp>
      <p:grpSp>
        <p:nvGrpSpPr>
          <p:cNvPr id="262" name="Google Shape;262;p24"/>
          <p:cNvGrpSpPr/>
          <p:nvPr/>
        </p:nvGrpSpPr>
        <p:grpSpPr>
          <a:xfrm>
            <a:off x="4811163" y="2173729"/>
            <a:ext cx="2570521" cy="2521807"/>
            <a:chOff x="4761418" y="1318143"/>
            <a:chExt cx="2460300" cy="2460300"/>
          </a:xfrm>
        </p:grpSpPr>
        <p:sp>
          <p:nvSpPr>
            <p:cNvPr id="263" name="Google Shape;263;p24"/>
            <p:cNvSpPr/>
            <p:nvPr/>
          </p:nvSpPr>
          <p:spPr>
            <a:xfrm rot="2700000">
              <a:off x="5746767" y="1053398"/>
              <a:ext cx="489601" cy="2989789"/>
            </a:xfrm>
            <a:prstGeom prst="roundRect">
              <a:avLst>
                <a:gd fmla="val 50000" name="adj"/>
              </a:avLst>
            </a:prstGeom>
            <a:solidFill>
              <a:srgbClr val="7F2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24"/>
            <p:cNvSpPr txBox="1"/>
            <p:nvPr/>
          </p:nvSpPr>
          <p:spPr>
            <a:xfrm rot="-2700000">
              <a:off x="4580034" y="2255365"/>
              <a:ext cx="2779354" cy="471357"/>
            </a:xfrm>
            <a:prstGeom prst="rect">
              <a:avLst/>
            </a:prstGeom>
            <a:noFill/>
            <a:ln>
              <a:noFill/>
            </a:ln>
          </p:spPr>
          <p:txBody>
            <a:bodyPr anchorCtr="0" anchor="ctr" bIns="91425" lIns="91425" spcFirstLastPara="1" rIns="91425" wrap="square" tIns="91425">
              <a:noAutofit/>
            </a:bodyPr>
            <a:lstStyle/>
            <a:p>
              <a:pPr indent="0" lvl="0" marL="0" rtl="0" algn="l">
                <a:lnSpc>
                  <a:spcPct val="110000"/>
                </a:lnSpc>
                <a:spcBef>
                  <a:spcPts val="1500"/>
                </a:spcBef>
                <a:spcAft>
                  <a:spcPts val="400"/>
                </a:spcAft>
                <a:buNone/>
              </a:pPr>
              <a:r>
                <a:rPr b="1" lang="en-GB" sz="1200">
                  <a:solidFill>
                    <a:schemeClr val="lt1"/>
                  </a:solidFill>
                </a:rPr>
                <a:t>4.</a:t>
              </a:r>
              <a:r>
                <a:rPr b="1" lang="en-GB" sz="1200">
                  <a:solidFill>
                    <a:schemeClr val="lt1"/>
                  </a:solidFill>
                  <a:uFill>
                    <a:noFill/>
                  </a:uFill>
                  <a:hlinkClick r:id="rId4">
                    <a:extLst>
                      <a:ext uri="{A12FA001-AC4F-418D-AE19-62706E023703}">
                        <ahyp:hlinkClr val="tx"/>
                      </a:ext>
                    </a:extLst>
                  </a:hlinkClick>
                </a:rPr>
                <a:t> CONTINUING PROFESSIONAL DEVELOPMENT</a:t>
              </a:r>
              <a:endParaRPr b="1" sz="1200">
                <a:solidFill>
                  <a:srgbClr val="FFFFFF"/>
                </a:solidFill>
              </a:endParaRPr>
            </a:p>
          </p:txBody>
        </p:sp>
      </p:grpSp>
      <p:grpSp>
        <p:nvGrpSpPr>
          <p:cNvPr id="265" name="Google Shape;265;p24"/>
          <p:cNvGrpSpPr/>
          <p:nvPr/>
        </p:nvGrpSpPr>
        <p:grpSpPr>
          <a:xfrm>
            <a:off x="3319470" y="2173576"/>
            <a:ext cx="2570521" cy="2521807"/>
            <a:chOff x="3269751" y="1318143"/>
            <a:chExt cx="2460300" cy="2460300"/>
          </a:xfrm>
        </p:grpSpPr>
        <p:sp>
          <p:nvSpPr>
            <p:cNvPr id="266" name="Google Shape;266;p24"/>
            <p:cNvSpPr/>
            <p:nvPr/>
          </p:nvSpPr>
          <p:spPr>
            <a:xfrm rot="2700000">
              <a:off x="4255100" y="1053398"/>
              <a:ext cx="489601" cy="2989789"/>
            </a:xfrm>
            <a:prstGeom prst="roundRect">
              <a:avLst>
                <a:gd fmla="val 50000" name="adj"/>
              </a:avLst>
            </a:prstGeom>
            <a:solidFill>
              <a:srgbClr val="761E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24"/>
            <p:cNvSpPr txBox="1"/>
            <p:nvPr/>
          </p:nvSpPr>
          <p:spPr>
            <a:xfrm rot="-2700000">
              <a:off x="3114080" y="2256966"/>
              <a:ext cx="2772566" cy="451417"/>
            </a:xfrm>
            <a:prstGeom prst="rect">
              <a:avLst/>
            </a:prstGeom>
            <a:noFill/>
            <a:ln>
              <a:noFill/>
            </a:ln>
          </p:spPr>
          <p:txBody>
            <a:bodyPr anchorCtr="0" anchor="ctr" bIns="91425" lIns="91425" spcFirstLastPara="1" rIns="91425" wrap="square" tIns="91425">
              <a:noAutofit/>
            </a:bodyPr>
            <a:lstStyle/>
            <a:p>
              <a:pPr indent="0" lvl="0" marL="0" rtl="0" algn="l">
                <a:lnSpc>
                  <a:spcPct val="110000"/>
                </a:lnSpc>
                <a:spcBef>
                  <a:spcPts val="1500"/>
                </a:spcBef>
                <a:spcAft>
                  <a:spcPts val="400"/>
                </a:spcAft>
                <a:buNone/>
              </a:pPr>
              <a:r>
                <a:rPr b="1" lang="en-GB" sz="1200">
                  <a:solidFill>
                    <a:schemeClr val="lt1"/>
                  </a:solidFill>
                </a:rPr>
                <a:t>3.</a:t>
              </a:r>
              <a:r>
                <a:rPr b="1" lang="en-GB" sz="1200">
                  <a:solidFill>
                    <a:schemeClr val="lt1"/>
                  </a:solidFill>
                  <a:uFill>
                    <a:noFill/>
                  </a:uFill>
                  <a:hlinkClick r:id="rId5">
                    <a:extLst>
                      <a:ext uri="{A12FA001-AC4F-418D-AE19-62706E023703}">
                        <ahyp:hlinkClr val="tx"/>
                      </a:ext>
                    </a:extLst>
                  </a:hlinkClick>
                </a:rPr>
                <a:t>SCHOOL DIGITAL TECHNOLOGY CULTURE</a:t>
              </a:r>
              <a:endParaRPr b="1" sz="1200">
                <a:solidFill>
                  <a:srgbClr val="FFFFFF"/>
                </a:solidFill>
              </a:endParaRPr>
            </a:p>
          </p:txBody>
        </p:sp>
      </p:grpSp>
      <p:grpSp>
        <p:nvGrpSpPr>
          <p:cNvPr id="268" name="Google Shape;268;p24"/>
          <p:cNvGrpSpPr/>
          <p:nvPr/>
        </p:nvGrpSpPr>
        <p:grpSpPr>
          <a:xfrm>
            <a:off x="1808586" y="2000872"/>
            <a:ext cx="2638241" cy="2694723"/>
            <a:chOff x="1758962" y="1170309"/>
            <a:chExt cx="2544600" cy="2608133"/>
          </a:xfrm>
        </p:grpSpPr>
        <p:sp>
          <p:nvSpPr>
            <p:cNvPr id="269" name="Google Shape;269;p24"/>
            <p:cNvSpPr/>
            <p:nvPr/>
          </p:nvSpPr>
          <p:spPr>
            <a:xfrm rot="2700000">
              <a:off x="2761975" y="1053398"/>
              <a:ext cx="489601" cy="2989789"/>
            </a:xfrm>
            <a:prstGeom prst="roundRect">
              <a:avLst>
                <a:gd fmla="val 50000" name="adj"/>
              </a:avLst>
            </a:prstGeom>
            <a:solidFill>
              <a:srgbClr val="701C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4"/>
            <p:cNvSpPr txBox="1"/>
            <p:nvPr/>
          </p:nvSpPr>
          <p:spPr>
            <a:xfrm rot="-2700000">
              <a:off x="1461910" y="2212658"/>
              <a:ext cx="3138706" cy="459902"/>
            </a:xfrm>
            <a:prstGeom prst="rect">
              <a:avLst/>
            </a:prstGeom>
            <a:noFill/>
            <a:ln>
              <a:noFill/>
            </a:ln>
          </p:spPr>
          <p:txBody>
            <a:bodyPr anchorCtr="0" anchor="ctr" bIns="91425" lIns="91425" spcFirstLastPara="1" rIns="91425" wrap="square" tIns="91425">
              <a:noAutofit/>
            </a:bodyPr>
            <a:lstStyle/>
            <a:p>
              <a:pPr indent="0" lvl="0" marL="0" rtl="0" algn="l">
                <a:lnSpc>
                  <a:spcPct val="110000"/>
                </a:lnSpc>
                <a:spcBef>
                  <a:spcPts val="1500"/>
                </a:spcBef>
                <a:spcAft>
                  <a:spcPts val="400"/>
                </a:spcAft>
                <a:buNone/>
              </a:pPr>
              <a:r>
                <a:rPr b="1" lang="en-GB" sz="1200">
                  <a:solidFill>
                    <a:schemeClr val="lt1"/>
                  </a:solidFill>
                </a:rPr>
                <a:t>2.</a:t>
              </a:r>
              <a:r>
                <a:rPr b="1" lang="en-GB" sz="1200">
                  <a:solidFill>
                    <a:schemeClr val="lt1"/>
                  </a:solidFill>
                  <a:uFill>
                    <a:noFill/>
                  </a:uFill>
                  <a:hlinkClick r:id="rId6">
                    <a:extLst>
                      <a:ext uri="{A12FA001-AC4F-418D-AE19-62706E023703}">
                        <ahyp:hlinkClr val="tx"/>
                      </a:ext>
                    </a:extLst>
                  </a:hlinkClick>
                </a:rPr>
                <a:t>DIGITAL TECHNOLOGY INTEGRATION IN THE CURRICULUM</a:t>
              </a:r>
              <a:endParaRPr b="1" sz="1200">
                <a:solidFill>
                  <a:srgbClr val="FFFFFF"/>
                </a:solidFill>
              </a:endParaRPr>
            </a:p>
          </p:txBody>
        </p:sp>
      </p:grpSp>
      <p:sp>
        <p:nvSpPr>
          <p:cNvPr id="271" name="Google Shape;271;p2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3200"/>
              <a:t>Reflecting</a:t>
            </a:r>
            <a:endParaRPr/>
          </a:p>
        </p:txBody>
      </p:sp>
      <p:grpSp>
        <p:nvGrpSpPr>
          <p:cNvPr id="272" name="Google Shape;272;p24"/>
          <p:cNvGrpSpPr/>
          <p:nvPr/>
        </p:nvGrpSpPr>
        <p:grpSpPr>
          <a:xfrm>
            <a:off x="334570" y="2080652"/>
            <a:ext cx="2570453" cy="2615035"/>
            <a:chOff x="284959" y="1210151"/>
            <a:chExt cx="2464953" cy="2568292"/>
          </a:xfrm>
        </p:grpSpPr>
        <p:sp>
          <p:nvSpPr>
            <p:cNvPr id="273" name="Google Shape;273;p24"/>
            <p:cNvSpPr/>
            <p:nvPr/>
          </p:nvSpPr>
          <p:spPr>
            <a:xfrm rot="2700000">
              <a:off x="1270309" y="1053398"/>
              <a:ext cx="489601" cy="2989789"/>
            </a:xfrm>
            <a:prstGeom prst="roundRect">
              <a:avLst>
                <a:gd fmla="val 50000" name="adj"/>
              </a:avLst>
            </a:prstGeom>
            <a:solidFill>
              <a:srgbClr val="5515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4"/>
            <p:cNvSpPr txBox="1"/>
            <p:nvPr/>
          </p:nvSpPr>
          <p:spPr>
            <a:xfrm rot="-2700000">
              <a:off x="110865" y="2157021"/>
              <a:ext cx="2884996" cy="499359"/>
            </a:xfrm>
            <a:prstGeom prst="rect">
              <a:avLst/>
            </a:prstGeom>
            <a:noFill/>
            <a:ln>
              <a:noFill/>
            </a:ln>
          </p:spPr>
          <p:txBody>
            <a:bodyPr anchorCtr="0" anchor="ctr" bIns="91425" lIns="91425" spcFirstLastPara="1" rIns="91425" wrap="square" tIns="91425">
              <a:noAutofit/>
            </a:bodyPr>
            <a:lstStyle/>
            <a:p>
              <a:pPr indent="0" lvl="0" marL="0" rtl="0" algn="l">
                <a:lnSpc>
                  <a:spcPct val="110000"/>
                </a:lnSpc>
                <a:spcBef>
                  <a:spcPts val="1500"/>
                </a:spcBef>
                <a:spcAft>
                  <a:spcPts val="400"/>
                </a:spcAft>
                <a:buNone/>
              </a:pPr>
              <a:r>
                <a:rPr b="1" lang="en-GB" sz="1200">
                  <a:solidFill>
                    <a:schemeClr val="lt1"/>
                  </a:solidFill>
                  <a:uFill>
                    <a:noFill/>
                  </a:uFill>
                  <a:hlinkClick r:id="rId7">
                    <a:extLst>
                      <a:ext uri="{A12FA001-AC4F-418D-AE19-62706E023703}">
                        <ahyp:hlinkClr val="tx"/>
                      </a:ext>
                    </a:extLst>
                  </a:hlinkClick>
                </a:rPr>
                <a:t>1. LEADERSHIP AND VISION</a:t>
              </a:r>
              <a:endParaRPr b="1" sz="1200">
                <a:solidFill>
                  <a:srgbClr val="FFFFFF"/>
                </a:solidFill>
              </a:endParaRPr>
            </a:p>
          </p:txBody>
        </p:sp>
      </p:grpSp>
      <p:sp>
        <p:nvSpPr>
          <p:cNvPr id="275" name="Google Shape;275;p24"/>
          <p:cNvSpPr txBox="1"/>
          <p:nvPr/>
        </p:nvSpPr>
        <p:spPr>
          <a:xfrm>
            <a:off x="311700" y="1103513"/>
            <a:ext cx="3000000" cy="461700"/>
          </a:xfrm>
          <a:prstGeom prst="rect">
            <a:avLst/>
          </a:prstGeom>
          <a:noFill/>
          <a:ln>
            <a:noFill/>
          </a:ln>
        </p:spPr>
        <p:txBody>
          <a:bodyPr anchorCtr="0" anchor="t" bIns="91425" lIns="91425" spcFirstLastPara="1" rIns="91425" wrap="square" tIns="91425">
            <a:spAutoFit/>
          </a:bodyPr>
          <a:lstStyle/>
          <a:p>
            <a:pPr indent="0" lvl="0" marL="0" rtl="0" algn="l">
              <a:lnSpc>
                <a:spcPct val="110000"/>
              </a:lnSpc>
              <a:spcBef>
                <a:spcPts val="1500"/>
              </a:spcBef>
              <a:spcAft>
                <a:spcPts val="400"/>
              </a:spcAft>
              <a:buNone/>
            </a:pPr>
            <a:r>
              <a:rPr b="1" lang="en-GB" sz="1800">
                <a:solidFill>
                  <a:srgbClr val="450E6B"/>
                </a:solidFill>
                <a:uFill>
                  <a:noFill/>
                </a:uFill>
                <a:hlinkClick r:id="rId8">
                  <a:extLst>
                    <a:ext uri="{A12FA001-AC4F-418D-AE19-62706E023703}">
                      <ahyp:hlinkClr val="tx"/>
                    </a:ext>
                  </a:extLst>
                </a:hlinkClick>
              </a:rPr>
              <a:t>Digital School Portfolio</a:t>
            </a:r>
            <a:endParaRPr sz="1800">
              <a:solidFill>
                <a:srgbClr val="450E6B"/>
              </a:solidFill>
            </a:endParaRPr>
          </a:p>
        </p:txBody>
      </p:sp>
      <p:sp>
        <p:nvSpPr>
          <p:cNvPr id="276" name="Google Shape;276;p24"/>
          <p:cNvSpPr/>
          <p:nvPr/>
        </p:nvSpPr>
        <p:spPr>
          <a:xfrm>
            <a:off x="0" y="0"/>
            <a:ext cx="9144000" cy="193325"/>
          </a:xfrm>
          <a:prstGeom prst="flowChartOffpageConnector">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sp>
        <p:nvSpPr>
          <p:cNvPr id="281" name="Google Shape;281;p25"/>
          <p:cNvSpPr/>
          <p:nvPr/>
        </p:nvSpPr>
        <p:spPr>
          <a:xfrm>
            <a:off x="4937416" y="619409"/>
            <a:ext cx="3879300" cy="3879300"/>
          </a:xfrm>
          <a:prstGeom prst="ellipse">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5"/>
          <p:cNvSpPr/>
          <p:nvPr/>
        </p:nvSpPr>
        <p:spPr>
          <a:xfrm>
            <a:off x="5794035" y="410538"/>
            <a:ext cx="2166000" cy="2166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5"/>
          <p:cNvSpPr/>
          <p:nvPr/>
        </p:nvSpPr>
        <p:spPr>
          <a:xfrm>
            <a:off x="5794031" y="2566958"/>
            <a:ext cx="2166000" cy="2166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5"/>
          <p:cNvSpPr/>
          <p:nvPr/>
        </p:nvSpPr>
        <p:spPr>
          <a:xfrm>
            <a:off x="6881569" y="1493924"/>
            <a:ext cx="2166000" cy="2166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5"/>
          <p:cNvSpPr/>
          <p:nvPr/>
        </p:nvSpPr>
        <p:spPr>
          <a:xfrm>
            <a:off x="4699141" y="1493958"/>
            <a:ext cx="2166000" cy="21660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5"/>
          <p:cNvSpPr/>
          <p:nvPr/>
        </p:nvSpPr>
        <p:spPr>
          <a:xfrm>
            <a:off x="6264355" y="1946291"/>
            <a:ext cx="1225800" cy="1225800"/>
          </a:xfrm>
          <a:prstGeom prst="ellipse">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87" name="Google Shape;287;p25">
            <a:hlinkClick r:id="rId3"/>
          </p:cNvPr>
          <p:cNvPicPr preferRelativeResize="0"/>
          <p:nvPr/>
        </p:nvPicPr>
        <p:blipFill>
          <a:blip r:embed="rId4">
            <a:alphaModFix/>
          </a:blip>
          <a:stretch>
            <a:fillRect/>
          </a:stretch>
        </p:blipFill>
        <p:spPr>
          <a:xfrm>
            <a:off x="4847050" y="1663300"/>
            <a:ext cx="1870200" cy="1827300"/>
          </a:xfrm>
          <a:prstGeom prst="ellipse">
            <a:avLst/>
          </a:prstGeom>
          <a:noFill/>
          <a:ln>
            <a:noFill/>
          </a:ln>
        </p:spPr>
      </p:pic>
      <p:pic>
        <p:nvPicPr>
          <p:cNvPr id="288" name="Google Shape;288;p25">
            <a:hlinkClick r:id="rId5"/>
          </p:cNvPr>
          <p:cNvPicPr preferRelativeResize="0"/>
          <p:nvPr/>
        </p:nvPicPr>
        <p:blipFill rotWithShape="1">
          <a:blip r:embed="rId6">
            <a:alphaModFix/>
          </a:blip>
          <a:srcRect b="0" l="5388" r="14547" t="0"/>
          <a:stretch/>
        </p:blipFill>
        <p:spPr>
          <a:xfrm>
            <a:off x="5941925" y="574050"/>
            <a:ext cx="1870200" cy="1839000"/>
          </a:xfrm>
          <a:prstGeom prst="ellipse">
            <a:avLst/>
          </a:prstGeom>
          <a:noFill/>
          <a:ln>
            <a:noFill/>
          </a:ln>
        </p:spPr>
      </p:pic>
      <p:pic>
        <p:nvPicPr>
          <p:cNvPr id="289" name="Google Shape;289;p25">
            <a:hlinkClick r:id="rId7"/>
          </p:cNvPr>
          <p:cNvPicPr preferRelativeResize="0"/>
          <p:nvPr/>
        </p:nvPicPr>
        <p:blipFill>
          <a:blip r:embed="rId8">
            <a:alphaModFix/>
          </a:blip>
          <a:stretch>
            <a:fillRect/>
          </a:stretch>
        </p:blipFill>
        <p:spPr>
          <a:xfrm>
            <a:off x="7029475" y="1663301"/>
            <a:ext cx="1870200" cy="1827300"/>
          </a:xfrm>
          <a:prstGeom prst="ellipse">
            <a:avLst/>
          </a:prstGeom>
          <a:noFill/>
          <a:ln>
            <a:noFill/>
          </a:ln>
        </p:spPr>
      </p:pic>
      <p:pic>
        <p:nvPicPr>
          <p:cNvPr id="290" name="Google Shape;290;p25">
            <a:hlinkClick r:id="rId9"/>
          </p:cNvPr>
          <p:cNvPicPr preferRelativeResize="0"/>
          <p:nvPr/>
        </p:nvPicPr>
        <p:blipFill>
          <a:blip r:embed="rId10">
            <a:alphaModFix/>
          </a:blip>
          <a:stretch>
            <a:fillRect/>
          </a:stretch>
        </p:blipFill>
        <p:spPr>
          <a:xfrm>
            <a:off x="5910875" y="2715155"/>
            <a:ext cx="1932300" cy="1869600"/>
          </a:xfrm>
          <a:prstGeom prst="ellipse">
            <a:avLst/>
          </a:prstGeom>
          <a:noFill/>
          <a:ln>
            <a:noFill/>
          </a:ln>
        </p:spPr>
      </p:pic>
      <p:sp>
        <p:nvSpPr>
          <p:cNvPr id="291" name="Google Shape;291;p25"/>
          <p:cNvSpPr txBox="1"/>
          <p:nvPr/>
        </p:nvSpPr>
        <p:spPr>
          <a:xfrm>
            <a:off x="311700" y="2093275"/>
            <a:ext cx="3112200" cy="107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800">
                <a:solidFill>
                  <a:schemeClr val="dk1"/>
                </a:solidFill>
              </a:rPr>
              <a:t>Creativity and innovation at the heart of everyday learning </a:t>
            </a:r>
            <a:endParaRPr sz="1800">
              <a:solidFill>
                <a:schemeClr val="dk1"/>
              </a:solidFill>
            </a:endParaRPr>
          </a:p>
        </p:txBody>
      </p:sp>
      <p:sp>
        <p:nvSpPr>
          <p:cNvPr id="292" name="Google Shape;292;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3200"/>
              <a:t>Measuring of impact</a:t>
            </a:r>
            <a:endParaRPr/>
          </a:p>
        </p:txBody>
      </p:sp>
      <p:sp>
        <p:nvSpPr>
          <p:cNvPr id="293" name="Google Shape;293;p25"/>
          <p:cNvSpPr/>
          <p:nvPr/>
        </p:nvSpPr>
        <p:spPr>
          <a:xfrm rot="10800000">
            <a:off x="0" y="4340025"/>
            <a:ext cx="4495875" cy="787950"/>
          </a:xfrm>
          <a:prstGeom prst="flowChartOffpageConnector">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294" name="Google Shape;294;p25"/>
          <p:cNvSpPr txBox="1"/>
          <p:nvPr/>
        </p:nvSpPr>
        <p:spPr>
          <a:xfrm>
            <a:off x="5794025" y="4732950"/>
            <a:ext cx="17235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chemeClr val="dk1"/>
                </a:solidFill>
              </a:rPr>
              <a:t>Impact stories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4"/>
          <p:cNvSpPr txBox="1"/>
          <p:nvPr>
            <p:ph type="title"/>
          </p:nvPr>
        </p:nvSpPr>
        <p:spPr>
          <a:xfrm>
            <a:off x="311700" y="445025"/>
            <a:ext cx="8520600" cy="838200"/>
          </a:xfrm>
          <a:prstGeom prst="rect">
            <a:avLst/>
          </a:prstGeom>
        </p:spPr>
        <p:txBody>
          <a:bodyPr anchorCtr="0" anchor="t" bIns="91425" lIns="91425" spcFirstLastPara="1" rIns="91425" wrap="square" tIns="91425">
            <a:noAutofit/>
          </a:bodyPr>
          <a:lstStyle/>
          <a:p>
            <a:pPr indent="0" lvl="0" marL="0" rtl="0" algn="l">
              <a:lnSpc>
                <a:spcPct val="115000"/>
              </a:lnSpc>
              <a:spcBef>
                <a:spcPts val="2100"/>
              </a:spcBef>
              <a:spcAft>
                <a:spcPts val="0"/>
              </a:spcAft>
              <a:buNone/>
            </a:pPr>
            <a:r>
              <a:rPr b="1" lang="en-GB" sz="1800">
                <a:solidFill>
                  <a:srgbClr val="450E6B"/>
                </a:solidFill>
                <a:highlight>
                  <a:schemeClr val="lt1"/>
                </a:highlight>
              </a:rPr>
              <a:t>We are Connect. A leading Multi-Academy Trust creating </a:t>
            </a:r>
            <a:r>
              <a:rPr b="1" lang="en-GB" sz="1800">
                <a:solidFill>
                  <a:srgbClr val="83CFDC"/>
                </a:solidFill>
                <a:highlight>
                  <a:schemeClr val="lt1"/>
                </a:highlight>
              </a:rPr>
              <a:t>remarkable futures</a:t>
            </a:r>
            <a:r>
              <a:rPr b="1" lang="en-GB" sz="1800">
                <a:solidFill>
                  <a:srgbClr val="450E6B"/>
                </a:solidFill>
                <a:highlight>
                  <a:schemeClr val="lt1"/>
                </a:highlight>
              </a:rPr>
              <a:t> for thousands of pupils through educational excellence.</a:t>
            </a:r>
            <a:endParaRPr b="1" sz="1800">
              <a:solidFill>
                <a:srgbClr val="450E6B"/>
              </a:solidFill>
              <a:highlight>
                <a:schemeClr val="lt1"/>
              </a:highlight>
            </a:endParaRPr>
          </a:p>
          <a:p>
            <a:pPr indent="0" lvl="0" marL="0" rtl="0" algn="l">
              <a:spcBef>
                <a:spcPts val="2100"/>
              </a:spcBef>
              <a:spcAft>
                <a:spcPts val="0"/>
              </a:spcAft>
              <a:buNone/>
            </a:pPr>
            <a:r>
              <a:t/>
            </a:r>
            <a:endParaRPr/>
          </a:p>
        </p:txBody>
      </p:sp>
      <p:pic>
        <p:nvPicPr>
          <p:cNvPr id="65" name="Google Shape;65;p14"/>
          <p:cNvPicPr preferRelativeResize="0"/>
          <p:nvPr/>
        </p:nvPicPr>
        <p:blipFill>
          <a:blip r:embed="rId3">
            <a:alphaModFix/>
          </a:blip>
          <a:stretch>
            <a:fillRect/>
          </a:stretch>
        </p:blipFill>
        <p:spPr>
          <a:xfrm>
            <a:off x="6657475" y="1878400"/>
            <a:ext cx="1680450" cy="1680450"/>
          </a:xfrm>
          <a:prstGeom prst="rect">
            <a:avLst/>
          </a:prstGeom>
          <a:noFill/>
          <a:ln>
            <a:noFill/>
          </a:ln>
        </p:spPr>
      </p:pic>
      <p:pic>
        <p:nvPicPr>
          <p:cNvPr id="66" name="Google Shape;66;p14"/>
          <p:cNvPicPr preferRelativeResize="0"/>
          <p:nvPr/>
        </p:nvPicPr>
        <p:blipFill>
          <a:blip r:embed="rId4">
            <a:alphaModFix/>
          </a:blip>
          <a:stretch>
            <a:fillRect/>
          </a:stretch>
        </p:blipFill>
        <p:spPr>
          <a:xfrm>
            <a:off x="3826038" y="1878400"/>
            <a:ext cx="1680450" cy="1680450"/>
          </a:xfrm>
          <a:prstGeom prst="rect">
            <a:avLst/>
          </a:prstGeom>
          <a:noFill/>
          <a:ln>
            <a:noFill/>
          </a:ln>
        </p:spPr>
      </p:pic>
      <p:pic>
        <p:nvPicPr>
          <p:cNvPr id="67" name="Google Shape;67;p14"/>
          <p:cNvPicPr preferRelativeResize="0"/>
          <p:nvPr/>
        </p:nvPicPr>
        <p:blipFill>
          <a:blip r:embed="rId5">
            <a:alphaModFix/>
          </a:blip>
          <a:stretch>
            <a:fillRect/>
          </a:stretch>
        </p:blipFill>
        <p:spPr>
          <a:xfrm>
            <a:off x="994600" y="1878400"/>
            <a:ext cx="1680450" cy="1680450"/>
          </a:xfrm>
          <a:prstGeom prst="rect">
            <a:avLst/>
          </a:prstGeom>
          <a:noFill/>
          <a:ln>
            <a:noFill/>
          </a:ln>
        </p:spPr>
      </p:pic>
      <p:sp>
        <p:nvSpPr>
          <p:cNvPr id="68" name="Google Shape;68;p14"/>
          <p:cNvSpPr txBox="1"/>
          <p:nvPr/>
        </p:nvSpPr>
        <p:spPr>
          <a:xfrm>
            <a:off x="857875" y="3558850"/>
            <a:ext cx="1953900" cy="43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450E6B"/>
                </a:solidFill>
              </a:rPr>
              <a:t>Pupils - 3486</a:t>
            </a:r>
            <a:endParaRPr b="1" sz="1800">
              <a:solidFill>
                <a:srgbClr val="450E6B"/>
              </a:solidFill>
            </a:endParaRPr>
          </a:p>
        </p:txBody>
      </p:sp>
      <p:sp>
        <p:nvSpPr>
          <p:cNvPr id="69" name="Google Shape;69;p14"/>
          <p:cNvSpPr txBox="1"/>
          <p:nvPr/>
        </p:nvSpPr>
        <p:spPr>
          <a:xfrm>
            <a:off x="3689325" y="3558850"/>
            <a:ext cx="1953900" cy="43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450E6B"/>
                </a:solidFill>
              </a:rPr>
              <a:t>Schools</a:t>
            </a:r>
            <a:r>
              <a:rPr b="1" lang="en-GB" sz="1800">
                <a:solidFill>
                  <a:srgbClr val="450E6B"/>
                </a:solidFill>
              </a:rPr>
              <a:t> - 7</a:t>
            </a:r>
            <a:endParaRPr b="1" sz="1800">
              <a:solidFill>
                <a:srgbClr val="450E6B"/>
              </a:solidFill>
            </a:endParaRPr>
          </a:p>
        </p:txBody>
      </p:sp>
      <p:sp>
        <p:nvSpPr>
          <p:cNvPr id="70" name="Google Shape;70;p14"/>
          <p:cNvSpPr txBox="1"/>
          <p:nvPr/>
        </p:nvSpPr>
        <p:spPr>
          <a:xfrm>
            <a:off x="6583400" y="3558850"/>
            <a:ext cx="1953900" cy="43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800">
                <a:solidFill>
                  <a:srgbClr val="450E6B"/>
                </a:solidFill>
              </a:rPr>
              <a:t>Staff - 7</a:t>
            </a:r>
            <a:endParaRPr b="1" sz="1800">
              <a:solidFill>
                <a:srgbClr val="450E6B"/>
              </a:solidFill>
            </a:endParaRPr>
          </a:p>
        </p:txBody>
      </p:sp>
      <p:sp>
        <p:nvSpPr>
          <p:cNvPr id="71" name="Google Shape;71;p14"/>
          <p:cNvSpPr/>
          <p:nvPr/>
        </p:nvSpPr>
        <p:spPr>
          <a:xfrm rot="10800000">
            <a:off x="0" y="4871650"/>
            <a:ext cx="9144000" cy="271850"/>
          </a:xfrm>
          <a:prstGeom prst="flowChartOffpageConnector">
            <a:avLst/>
          </a:prstGeom>
          <a:solidFill>
            <a:schemeClr val="dk1"/>
          </a:solidFill>
          <a:ln cap="flat" cmpd="sng" w="9525">
            <a:solidFill>
              <a:srgbClr val="450E6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a:t>Connect Digital Strategy</a:t>
            </a:r>
            <a:r>
              <a:rPr lang="en-GB"/>
              <a:t> </a:t>
            </a:r>
            <a:endParaRPr/>
          </a:p>
        </p:txBody>
      </p:sp>
      <p:sp>
        <p:nvSpPr>
          <p:cNvPr id="77" name="Google Shape;77;p15"/>
          <p:cNvSpPr txBox="1"/>
          <p:nvPr>
            <p:ph idx="1" type="body"/>
          </p:nvPr>
        </p:nvSpPr>
        <p:spPr>
          <a:xfrm>
            <a:off x="94875" y="1114800"/>
            <a:ext cx="4170900" cy="3416400"/>
          </a:xfrm>
          <a:prstGeom prst="rect">
            <a:avLst/>
          </a:prstGeom>
        </p:spPr>
        <p:txBody>
          <a:bodyPr anchorCtr="0" anchor="t" bIns="91425" lIns="91425" spcFirstLastPara="1" rIns="91425" wrap="square" tIns="91425">
            <a:noAutofit/>
          </a:bodyPr>
          <a:lstStyle/>
          <a:p>
            <a:pPr indent="0" lvl="0" marL="0" marR="579309" rtl="0" algn="l">
              <a:lnSpc>
                <a:spcPct val="102231"/>
              </a:lnSpc>
              <a:spcBef>
                <a:spcPts val="0"/>
              </a:spcBef>
              <a:spcAft>
                <a:spcPts val="0"/>
              </a:spcAft>
              <a:buNone/>
            </a:pPr>
            <a:r>
              <a:rPr lang="en-GB">
                <a:solidFill>
                  <a:srgbClr val="450E6B"/>
                </a:solidFill>
              </a:rPr>
              <a:t>We work with our schools to achieve all four of the following essential and interrelated objectives that are central to success:</a:t>
            </a:r>
            <a:endParaRPr>
              <a:solidFill>
                <a:srgbClr val="450E6B"/>
              </a:solidFill>
            </a:endParaRPr>
          </a:p>
          <a:p>
            <a:pPr indent="-311150" lvl="0" marL="457200" rtl="0" algn="l">
              <a:lnSpc>
                <a:spcPct val="100000"/>
              </a:lnSpc>
              <a:spcBef>
                <a:spcPts val="0"/>
              </a:spcBef>
              <a:spcAft>
                <a:spcPts val="0"/>
              </a:spcAft>
              <a:buClr>
                <a:srgbClr val="450E6B"/>
              </a:buClr>
              <a:buSzPts val="1300"/>
              <a:buChar char="●"/>
            </a:pPr>
            <a:r>
              <a:rPr b="1" lang="en-GB" sz="1300">
                <a:solidFill>
                  <a:srgbClr val="450E6B"/>
                </a:solidFill>
              </a:rPr>
              <a:t>Anywhere, any device, any time for all stakeholders.</a:t>
            </a:r>
            <a:endParaRPr b="1" sz="1300">
              <a:solidFill>
                <a:srgbClr val="450E6B"/>
              </a:solidFill>
            </a:endParaRPr>
          </a:p>
          <a:p>
            <a:pPr indent="0" lvl="0" marL="457200" rtl="0" algn="l">
              <a:lnSpc>
                <a:spcPct val="100000"/>
              </a:lnSpc>
              <a:spcBef>
                <a:spcPts val="0"/>
              </a:spcBef>
              <a:spcAft>
                <a:spcPts val="0"/>
              </a:spcAft>
              <a:buClr>
                <a:schemeClr val="dk1"/>
              </a:buClr>
              <a:buSzPts val="1100"/>
              <a:buFont typeface="Arial"/>
              <a:buNone/>
            </a:pPr>
            <a:r>
              <a:t/>
            </a:r>
            <a:endParaRPr b="1" sz="1300">
              <a:solidFill>
                <a:srgbClr val="450E6B"/>
              </a:solidFill>
            </a:endParaRPr>
          </a:p>
          <a:p>
            <a:pPr indent="-311150" lvl="0" marL="457200" rtl="0" algn="l">
              <a:lnSpc>
                <a:spcPct val="100000"/>
              </a:lnSpc>
              <a:spcBef>
                <a:spcPts val="0"/>
              </a:spcBef>
              <a:spcAft>
                <a:spcPts val="0"/>
              </a:spcAft>
              <a:buClr>
                <a:srgbClr val="450E6B"/>
              </a:buClr>
              <a:buSzPts val="1300"/>
              <a:buChar char="●"/>
            </a:pPr>
            <a:r>
              <a:rPr b="1" lang="en-GB" sz="1300">
                <a:solidFill>
                  <a:srgbClr val="450E6B"/>
                </a:solidFill>
                <a:highlight>
                  <a:schemeClr val="lt1"/>
                </a:highlight>
              </a:rPr>
              <a:t>Engaging and Empowering learning through technology</a:t>
            </a:r>
            <a:endParaRPr b="1" sz="1300">
              <a:solidFill>
                <a:srgbClr val="450E6B"/>
              </a:solidFill>
              <a:highlight>
                <a:schemeClr val="lt1"/>
              </a:highlight>
            </a:endParaRPr>
          </a:p>
          <a:p>
            <a:pPr indent="0" lvl="0" marL="0" rtl="0" algn="l">
              <a:lnSpc>
                <a:spcPct val="100000"/>
              </a:lnSpc>
              <a:spcBef>
                <a:spcPts val="0"/>
              </a:spcBef>
              <a:spcAft>
                <a:spcPts val="0"/>
              </a:spcAft>
              <a:buClr>
                <a:schemeClr val="dk1"/>
              </a:buClr>
              <a:buSzPts val="1100"/>
              <a:buFont typeface="Arial"/>
              <a:buNone/>
            </a:pPr>
            <a:r>
              <a:t/>
            </a:r>
            <a:endParaRPr b="1" sz="1300">
              <a:solidFill>
                <a:srgbClr val="450E6B"/>
              </a:solidFill>
              <a:highlight>
                <a:schemeClr val="lt1"/>
              </a:highlight>
            </a:endParaRPr>
          </a:p>
          <a:p>
            <a:pPr indent="-311150" lvl="0" marL="457200" rtl="0" algn="l">
              <a:lnSpc>
                <a:spcPct val="100000"/>
              </a:lnSpc>
              <a:spcBef>
                <a:spcPts val="0"/>
              </a:spcBef>
              <a:spcAft>
                <a:spcPts val="0"/>
              </a:spcAft>
              <a:buClr>
                <a:srgbClr val="450E6B"/>
              </a:buClr>
              <a:buSzPts val="1300"/>
              <a:buChar char="●"/>
            </a:pPr>
            <a:r>
              <a:rPr b="1" lang="en-GB" sz="1300">
                <a:solidFill>
                  <a:srgbClr val="450E6B"/>
                </a:solidFill>
              </a:rPr>
              <a:t>Technology is well used to integrate parents into all aspects of school life</a:t>
            </a:r>
            <a:endParaRPr b="1" sz="1300">
              <a:solidFill>
                <a:srgbClr val="450E6B"/>
              </a:solidFill>
              <a:highlight>
                <a:schemeClr val="lt1"/>
              </a:highlight>
            </a:endParaRPr>
          </a:p>
          <a:p>
            <a:pPr indent="0" lvl="0" marL="0" rtl="0" algn="l">
              <a:lnSpc>
                <a:spcPct val="100000"/>
              </a:lnSpc>
              <a:spcBef>
                <a:spcPts val="0"/>
              </a:spcBef>
              <a:spcAft>
                <a:spcPts val="0"/>
              </a:spcAft>
              <a:buClr>
                <a:schemeClr val="dk1"/>
              </a:buClr>
              <a:buSzPts val="1100"/>
              <a:buFont typeface="Arial"/>
              <a:buNone/>
            </a:pPr>
            <a:r>
              <a:t/>
            </a:r>
            <a:endParaRPr b="1" sz="1300">
              <a:solidFill>
                <a:srgbClr val="450E6B"/>
              </a:solidFill>
              <a:highlight>
                <a:schemeClr val="lt1"/>
              </a:highlight>
            </a:endParaRPr>
          </a:p>
          <a:p>
            <a:pPr indent="-311150" lvl="0" marL="457200" rtl="0" algn="l">
              <a:lnSpc>
                <a:spcPct val="100000"/>
              </a:lnSpc>
              <a:spcBef>
                <a:spcPts val="0"/>
              </a:spcBef>
              <a:spcAft>
                <a:spcPts val="0"/>
              </a:spcAft>
              <a:buClr>
                <a:srgbClr val="450E6B"/>
              </a:buClr>
              <a:buSzPts val="1300"/>
              <a:buChar char="●"/>
            </a:pPr>
            <a:r>
              <a:rPr b="1" lang="en-GB" sz="1300">
                <a:solidFill>
                  <a:srgbClr val="450E6B"/>
                </a:solidFill>
                <a:highlight>
                  <a:schemeClr val="lt1"/>
                </a:highlight>
              </a:rPr>
              <a:t>Creativity and innovation in the heart of learning </a:t>
            </a:r>
            <a:endParaRPr b="1" sz="1300">
              <a:solidFill>
                <a:srgbClr val="450E6B"/>
              </a:solidFill>
              <a:highlight>
                <a:schemeClr val="lt1"/>
              </a:highlight>
            </a:endParaRPr>
          </a:p>
          <a:p>
            <a:pPr indent="0" lvl="0" marL="0" rtl="0" algn="l">
              <a:spcBef>
                <a:spcPts val="0"/>
              </a:spcBef>
              <a:spcAft>
                <a:spcPts val="0"/>
              </a:spcAft>
              <a:buClr>
                <a:schemeClr val="dk1"/>
              </a:buClr>
              <a:buSzPts val="1100"/>
              <a:buFont typeface="Arial"/>
              <a:buNone/>
            </a:pPr>
            <a:r>
              <a:t/>
            </a:r>
            <a:endParaRPr b="1">
              <a:solidFill>
                <a:srgbClr val="450E6B"/>
              </a:solidFill>
              <a:highlight>
                <a:schemeClr val="lt1"/>
              </a:highlight>
            </a:endParaRPr>
          </a:p>
          <a:p>
            <a:pPr indent="0" lvl="0" marL="0" rtl="0" algn="l">
              <a:spcBef>
                <a:spcPts val="0"/>
              </a:spcBef>
              <a:spcAft>
                <a:spcPts val="1200"/>
              </a:spcAft>
              <a:buNone/>
            </a:pPr>
            <a:r>
              <a:t/>
            </a:r>
            <a:endParaRPr/>
          </a:p>
        </p:txBody>
      </p:sp>
      <p:sp>
        <p:nvSpPr>
          <p:cNvPr id="78" name="Google Shape;78;p15"/>
          <p:cNvSpPr/>
          <p:nvPr/>
        </p:nvSpPr>
        <p:spPr>
          <a:xfrm rot="5400000">
            <a:off x="5827363" y="1829287"/>
            <a:ext cx="5165250" cy="1468025"/>
          </a:xfrm>
          <a:prstGeom prst="flowChartOffpageConnector">
            <a:avLst/>
          </a:prstGeom>
          <a:solidFill>
            <a:schemeClr val="dk1"/>
          </a:solidFill>
          <a:ln cap="flat" cmpd="sng" w="9525">
            <a:solidFill>
              <a:srgbClr val="450E6B"/>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79" name="Google Shape;79;p15"/>
          <p:cNvPicPr preferRelativeResize="0"/>
          <p:nvPr/>
        </p:nvPicPr>
        <p:blipFill rotWithShape="1">
          <a:blip r:embed="rId3">
            <a:alphaModFix/>
          </a:blip>
          <a:srcRect b="0" l="7353" r="7344" t="0"/>
          <a:stretch/>
        </p:blipFill>
        <p:spPr>
          <a:xfrm>
            <a:off x="4404425" y="1349575"/>
            <a:ext cx="3132900" cy="2609400"/>
          </a:xfrm>
          <a:prstGeom prst="roundRect">
            <a:avLst>
              <a:gd fmla="val 16667" name="adj"/>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grpSp>
        <p:nvGrpSpPr>
          <p:cNvPr id="84" name="Google Shape;84;p16"/>
          <p:cNvGrpSpPr/>
          <p:nvPr/>
        </p:nvGrpSpPr>
        <p:grpSpPr>
          <a:xfrm rot="2700000">
            <a:off x="527485" y="448946"/>
            <a:ext cx="2546976" cy="2546976"/>
            <a:chOff x="363524" y="1258050"/>
            <a:chExt cx="2547000" cy="2547000"/>
          </a:xfrm>
        </p:grpSpPr>
        <p:sp>
          <p:nvSpPr>
            <p:cNvPr id="85" name="Google Shape;85;p16"/>
            <p:cNvSpPr/>
            <p:nvPr/>
          </p:nvSpPr>
          <p:spPr>
            <a:xfrm rot="2700000">
              <a:off x="1356161" y="1011412"/>
              <a:ext cx="561726" cy="3040276"/>
            </a:xfrm>
            <a:prstGeom prst="roundRect">
              <a:avLst>
                <a:gd fmla="val 50000" name="adj"/>
              </a:avLst>
            </a:prstGeom>
            <a:solidFill>
              <a:srgbClr val="55156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6"/>
            <p:cNvSpPr/>
            <p:nvPr/>
          </p:nvSpPr>
          <p:spPr>
            <a:xfrm>
              <a:off x="580539" y="3205393"/>
              <a:ext cx="374100" cy="374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rgbClr val="551561"/>
                  </a:solidFill>
                  <a:latin typeface="Roboto"/>
                  <a:ea typeface="Roboto"/>
                  <a:cs typeface="Roboto"/>
                  <a:sym typeface="Roboto"/>
                </a:rPr>
                <a:t>1</a:t>
              </a:r>
              <a:endParaRPr b="1" sz="1200">
                <a:solidFill>
                  <a:srgbClr val="551561"/>
                </a:solidFill>
                <a:latin typeface="Roboto"/>
                <a:ea typeface="Roboto"/>
                <a:cs typeface="Roboto"/>
                <a:sym typeface="Roboto"/>
              </a:endParaRPr>
            </a:p>
          </p:txBody>
        </p:sp>
        <p:sp>
          <p:nvSpPr>
            <p:cNvPr id="87" name="Google Shape;87;p16"/>
            <p:cNvSpPr txBox="1"/>
            <p:nvPr/>
          </p:nvSpPr>
          <p:spPr>
            <a:xfrm rot="-2700000">
              <a:off x="567889" y="2239754"/>
              <a:ext cx="2336422" cy="393293"/>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GB">
                  <a:solidFill>
                    <a:srgbClr val="FFFFFF"/>
                  </a:solidFill>
                </a:rPr>
                <a:t>SELFIE EVALUATION</a:t>
              </a:r>
              <a:endParaRPr b="1">
                <a:solidFill>
                  <a:srgbClr val="FFFFFF"/>
                </a:solidFill>
              </a:endParaRPr>
            </a:p>
          </p:txBody>
        </p:sp>
      </p:grpSp>
      <p:grpSp>
        <p:nvGrpSpPr>
          <p:cNvPr id="88" name="Google Shape;88;p16"/>
          <p:cNvGrpSpPr/>
          <p:nvPr/>
        </p:nvGrpSpPr>
        <p:grpSpPr>
          <a:xfrm rot="2700000">
            <a:off x="2247176" y="1258021"/>
            <a:ext cx="2546976" cy="2546976"/>
            <a:chOff x="2273746" y="1258050"/>
            <a:chExt cx="2547000" cy="2547000"/>
          </a:xfrm>
        </p:grpSpPr>
        <p:sp>
          <p:nvSpPr>
            <p:cNvPr id="89" name="Google Shape;89;p16"/>
            <p:cNvSpPr/>
            <p:nvPr/>
          </p:nvSpPr>
          <p:spPr>
            <a:xfrm rot="2700000">
              <a:off x="3266383" y="1011412"/>
              <a:ext cx="561726" cy="3040276"/>
            </a:xfrm>
            <a:prstGeom prst="roundRect">
              <a:avLst>
                <a:gd fmla="val 50000" name="adj"/>
              </a:avLst>
            </a:prstGeom>
            <a:solidFill>
              <a:srgbClr val="701C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6"/>
            <p:cNvSpPr/>
            <p:nvPr/>
          </p:nvSpPr>
          <p:spPr>
            <a:xfrm>
              <a:off x="2490761" y="3205393"/>
              <a:ext cx="374100" cy="374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rgbClr val="701C7F"/>
                  </a:solidFill>
                  <a:latin typeface="Roboto"/>
                  <a:ea typeface="Roboto"/>
                  <a:cs typeface="Roboto"/>
                  <a:sym typeface="Roboto"/>
                </a:rPr>
                <a:t>2</a:t>
              </a:r>
              <a:endParaRPr b="1" sz="1200">
                <a:solidFill>
                  <a:srgbClr val="701C7F"/>
                </a:solidFill>
                <a:latin typeface="Roboto"/>
                <a:ea typeface="Roboto"/>
                <a:cs typeface="Roboto"/>
                <a:sym typeface="Roboto"/>
              </a:endParaRPr>
            </a:p>
          </p:txBody>
        </p:sp>
        <p:sp>
          <p:nvSpPr>
            <p:cNvPr id="91" name="Google Shape;91;p16"/>
            <p:cNvSpPr txBox="1"/>
            <p:nvPr/>
          </p:nvSpPr>
          <p:spPr>
            <a:xfrm rot="-2700000">
              <a:off x="2473968" y="2237954"/>
              <a:ext cx="2341513" cy="393293"/>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GB">
                  <a:solidFill>
                    <a:srgbClr val="FFFFFF"/>
                  </a:solidFill>
                </a:rPr>
                <a:t>REVIEW THE REPORT</a:t>
              </a:r>
              <a:endParaRPr b="1">
                <a:solidFill>
                  <a:srgbClr val="FFFFFF"/>
                </a:solidFill>
              </a:endParaRPr>
            </a:p>
          </p:txBody>
        </p:sp>
      </p:grpSp>
      <p:grpSp>
        <p:nvGrpSpPr>
          <p:cNvPr id="92" name="Google Shape;92;p16"/>
          <p:cNvGrpSpPr/>
          <p:nvPr/>
        </p:nvGrpSpPr>
        <p:grpSpPr>
          <a:xfrm rot="2700000">
            <a:off x="4194903" y="2004998"/>
            <a:ext cx="2546976" cy="2546976"/>
            <a:chOff x="4193764" y="1258050"/>
            <a:chExt cx="2547000" cy="2547000"/>
          </a:xfrm>
        </p:grpSpPr>
        <p:sp>
          <p:nvSpPr>
            <p:cNvPr id="93" name="Google Shape;93;p16"/>
            <p:cNvSpPr/>
            <p:nvPr/>
          </p:nvSpPr>
          <p:spPr>
            <a:xfrm rot="2700000">
              <a:off x="5186401" y="1011412"/>
              <a:ext cx="561726" cy="3040276"/>
            </a:xfrm>
            <a:prstGeom prst="roundRect">
              <a:avLst>
                <a:gd fmla="val 50000" name="adj"/>
              </a:avLst>
            </a:prstGeom>
            <a:solidFill>
              <a:srgbClr val="761E8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6"/>
            <p:cNvSpPr/>
            <p:nvPr/>
          </p:nvSpPr>
          <p:spPr>
            <a:xfrm>
              <a:off x="4410780" y="3205393"/>
              <a:ext cx="374100" cy="374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rgbClr val="761E86"/>
                  </a:solidFill>
                  <a:latin typeface="Roboto"/>
                  <a:ea typeface="Roboto"/>
                  <a:cs typeface="Roboto"/>
                  <a:sym typeface="Roboto"/>
                </a:rPr>
                <a:t>3</a:t>
              </a:r>
              <a:endParaRPr b="1" sz="1200">
                <a:solidFill>
                  <a:srgbClr val="761E86"/>
                </a:solidFill>
                <a:latin typeface="Roboto"/>
                <a:ea typeface="Roboto"/>
                <a:cs typeface="Roboto"/>
                <a:sym typeface="Roboto"/>
              </a:endParaRPr>
            </a:p>
          </p:txBody>
        </p:sp>
        <p:sp>
          <p:nvSpPr>
            <p:cNvPr id="95" name="Google Shape;95;p16"/>
            <p:cNvSpPr txBox="1"/>
            <p:nvPr/>
          </p:nvSpPr>
          <p:spPr>
            <a:xfrm rot="-2700000">
              <a:off x="4400124" y="2240504"/>
              <a:ext cx="2334301" cy="393293"/>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GB">
                  <a:solidFill>
                    <a:srgbClr val="FFFFFF"/>
                  </a:solidFill>
                </a:rPr>
                <a:t>DEVELOP</a:t>
              </a:r>
              <a:endParaRPr b="1">
                <a:solidFill>
                  <a:srgbClr val="FFFFFF"/>
                </a:solidFill>
              </a:endParaRPr>
            </a:p>
          </p:txBody>
        </p:sp>
      </p:grpSp>
      <p:grpSp>
        <p:nvGrpSpPr>
          <p:cNvPr id="96" name="Google Shape;96;p16"/>
          <p:cNvGrpSpPr/>
          <p:nvPr/>
        </p:nvGrpSpPr>
        <p:grpSpPr>
          <a:xfrm rot="2700000">
            <a:off x="5849146" y="3272016"/>
            <a:ext cx="2546976" cy="2546976"/>
            <a:chOff x="6103986" y="1258050"/>
            <a:chExt cx="2547000" cy="2547000"/>
          </a:xfrm>
        </p:grpSpPr>
        <p:sp>
          <p:nvSpPr>
            <p:cNvPr id="97" name="Google Shape;97;p16"/>
            <p:cNvSpPr/>
            <p:nvPr/>
          </p:nvSpPr>
          <p:spPr>
            <a:xfrm rot="2700000">
              <a:off x="7096623" y="1011412"/>
              <a:ext cx="561726" cy="3040276"/>
            </a:xfrm>
            <a:prstGeom prst="roundRect">
              <a:avLst>
                <a:gd fmla="val 50000" name="adj"/>
              </a:avLst>
            </a:prstGeom>
            <a:solidFill>
              <a:srgbClr val="7F209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6"/>
            <p:cNvSpPr/>
            <p:nvPr/>
          </p:nvSpPr>
          <p:spPr>
            <a:xfrm>
              <a:off x="6321002" y="3205393"/>
              <a:ext cx="374100" cy="374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GB" sz="1200">
                  <a:solidFill>
                    <a:srgbClr val="7F2090"/>
                  </a:solidFill>
                  <a:latin typeface="Roboto"/>
                  <a:ea typeface="Roboto"/>
                  <a:cs typeface="Roboto"/>
                  <a:sym typeface="Roboto"/>
                </a:rPr>
                <a:t>4</a:t>
              </a:r>
              <a:endParaRPr b="1" sz="1200">
                <a:solidFill>
                  <a:srgbClr val="7F2090"/>
                </a:solidFill>
                <a:latin typeface="Roboto"/>
                <a:ea typeface="Roboto"/>
                <a:cs typeface="Roboto"/>
                <a:sym typeface="Roboto"/>
              </a:endParaRPr>
            </a:p>
          </p:txBody>
        </p:sp>
        <p:sp>
          <p:nvSpPr>
            <p:cNvPr id="99" name="Google Shape;99;p16"/>
            <p:cNvSpPr txBox="1"/>
            <p:nvPr/>
          </p:nvSpPr>
          <p:spPr>
            <a:xfrm rot="-2700000">
              <a:off x="6306241" y="2238854"/>
              <a:ext cx="2338968" cy="393293"/>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GB">
                  <a:solidFill>
                    <a:srgbClr val="FFFFFF"/>
                  </a:solidFill>
                </a:rPr>
                <a:t>EVALUATE IMPACT</a:t>
              </a:r>
              <a:endParaRPr b="1">
                <a:solidFill>
                  <a:srgbClr val="FFFFFF"/>
                </a:solidFill>
              </a:endParaRPr>
            </a:p>
          </p:txBody>
        </p:sp>
      </p:grpSp>
      <p:pic>
        <p:nvPicPr>
          <p:cNvPr id="100" name="Google Shape;100;p16"/>
          <p:cNvPicPr preferRelativeResize="0"/>
          <p:nvPr/>
        </p:nvPicPr>
        <p:blipFill rotWithShape="1">
          <a:blip r:embed="rId3">
            <a:alphaModFix/>
          </a:blip>
          <a:srcRect b="34566" l="3586" r="0" t="20536"/>
          <a:stretch/>
        </p:blipFill>
        <p:spPr>
          <a:xfrm rot="6">
            <a:off x="823069" y="385267"/>
            <a:ext cx="1896890" cy="939854"/>
          </a:xfrm>
          <a:prstGeom prst="rect">
            <a:avLst/>
          </a:prstGeom>
          <a:noFill/>
          <a:ln>
            <a:noFill/>
          </a:ln>
        </p:spPr>
      </p:pic>
      <p:pic>
        <p:nvPicPr>
          <p:cNvPr id="101" name="Google Shape;101;p16"/>
          <p:cNvPicPr preferRelativeResize="0"/>
          <p:nvPr/>
        </p:nvPicPr>
        <p:blipFill>
          <a:blip r:embed="rId4">
            <a:alphaModFix/>
          </a:blip>
          <a:stretch>
            <a:fillRect/>
          </a:stretch>
        </p:blipFill>
        <p:spPr>
          <a:xfrm>
            <a:off x="3601950" y="907225"/>
            <a:ext cx="1145825" cy="1145825"/>
          </a:xfrm>
          <a:prstGeom prst="rect">
            <a:avLst/>
          </a:prstGeom>
          <a:noFill/>
          <a:ln>
            <a:noFill/>
          </a:ln>
        </p:spPr>
      </p:pic>
      <p:pic>
        <p:nvPicPr>
          <p:cNvPr id="102" name="Google Shape;102;p16"/>
          <p:cNvPicPr preferRelativeResize="0"/>
          <p:nvPr/>
        </p:nvPicPr>
        <p:blipFill>
          <a:blip r:embed="rId5">
            <a:alphaModFix/>
          </a:blip>
          <a:stretch>
            <a:fillRect/>
          </a:stretch>
        </p:blipFill>
        <p:spPr>
          <a:xfrm>
            <a:off x="5574175" y="1637250"/>
            <a:ext cx="1247575" cy="1247575"/>
          </a:xfrm>
          <a:prstGeom prst="rect">
            <a:avLst/>
          </a:prstGeom>
          <a:noFill/>
          <a:ln>
            <a:noFill/>
          </a:ln>
        </p:spPr>
      </p:pic>
      <p:pic>
        <p:nvPicPr>
          <p:cNvPr id="103" name="Google Shape;103;p16"/>
          <p:cNvPicPr preferRelativeResize="0"/>
          <p:nvPr/>
        </p:nvPicPr>
        <p:blipFill>
          <a:blip r:embed="rId6">
            <a:alphaModFix/>
          </a:blip>
          <a:stretch>
            <a:fillRect/>
          </a:stretch>
        </p:blipFill>
        <p:spPr>
          <a:xfrm>
            <a:off x="7362425" y="3036300"/>
            <a:ext cx="1145825" cy="1145825"/>
          </a:xfrm>
          <a:prstGeom prst="rect">
            <a:avLst/>
          </a:prstGeom>
          <a:noFill/>
          <a:ln>
            <a:noFill/>
          </a:ln>
        </p:spPr>
      </p:pic>
      <p:sp>
        <p:nvSpPr>
          <p:cNvPr id="104" name="Google Shape;104;p16"/>
          <p:cNvSpPr/>
          <p:nvPr/>
        </p:nvSpPr>
        <p:spPr>
          <a:xfrm>
            <a:off x="0" y="0"/>
            <a:ext cx="9144000" cy="193325"/>
          </a:xfrm>
          <a:prstGeom prst="flowChartOffpageConnector">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7"/>
          <p:cNvSpPr/>
          <p:nvPr/>
        </p:nvSpPr>
        <p:spPr>
          <a:xfrm rot="-3280241">
            <a:off x="3905982" y="1906732"/>
            <a:ext cx="1323418" cy="1320838"/>
          </a:xfrm>
          <a:prstGeom prst="ellipse">
            <a:avLst/>
          </a:prstGeom>
          <a:solidFill>
            <a:srgbClr val="450E6B"/>
          </a:solidFill>
          <a:ln>
            <a:noFill/>
          </a:ln>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grpSp>
        <p:nvGrpSpPr>
          <p:cNvPr id="110" name="Google Shape;110;p17"/>
          <p:cNvGrpSpPr/>
          <p:nvPr/>
        </p:nvGrpSpPr>
        <p:grpSpPr>
          <a:xfrm>
            <a:off x="4184863" y="1520198"/>
            <a:ext cx="2958454" cy="3298347"/>
            <a:chOff x="4184863" y="1520198"/>
            <a:chExt cx="2958454" cy="3298347"/>
          </a:xfrm>
        </p:grpSpPr>
        <p:sp>
          <p:nvSpPr>
            <p:cNvPr id="111" name="Google Shape;111;p17"/>
            <p:cNvSpPr/>
            <p:nvPr/>
          </p:nvSpPr>
          <p:spPr>
            <a:xfrm rot="-3280088">
              <a:off x="4136321" y="2563569"/>
              <a:ext cx="3184127" cy="1211606"/>
            </a:xfrm>
            <a:custGeom>
              <a:rect b="b" l="l" r="r" t="t"/>
              <a:pathLst>
                <a:path extrusionOk="0" h="187" w="492">
                  <a:moveTo>
                    <a:pt x="457" y="0"/>
                  </a:moveTo>
                  <a:cubicBezTo>
                    <a:pt x="416" y="91"/>
                    <a:pt x="325" y="155"/>
                    <a:pt x="218" y="155"/>
                  </a:cubicBezTo>
                  <a:cubicBezTo>
                    <a:pt x="137" y="155"/>
                    <a:pt x="64" y="118"/>
                    <a:pt x="17" y="60"/>
                  </a:cubicBezTo>
                  <a:cubicBezTo>
                    <a:pt x="11" y="70"/>
                    <a:pt x="5" y="80"/>
                    <a:pt x="0" y="90"/>
                  </a:cubicBezTo>
                  <a:cubicBezTo>
                    <a:pt x="54" y="150"/>
                    <a:pt x="132" y="187"/>
                    <a:pt x="218" y="187"/>
                  </a:cubicBezTo>
                  <a:cubicBezTo>
                    <a:pt x="343" y="187"/>
                    <a:pt x="449" y="109"/>
                    <a:pt x="492" y="0"/>
                  </a:cubicBezTo>
                  <a:cubicBezTo>
                    <a:pt x="480" y="0"/>
                    <a:pt x="468" y="1"/>
                    <a:pt x="457" y="0"/>
                  </a:cubicBezTo>
                  <a:close/>
                </a:path>
              </a:pathLst>
            </a:custGeom>
            <a:solidFill>
              <a:schemeClr val="dk1"/>
            </a:solidFill>
            <a:ln cap="flat" cmpd="sng" w="9525">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17"/>
            <p:cNvSpPr/>
            <p:nvPr/>
          </p:nvSpPr>
          <p:spPr>
            <a:xfrm rot="-3280088">
              <a:off x="4100923" y="2460157"/>
              <a:ext cx="2729637" cy="1205146"/>
            </a:xfrm>
            <a:custGeom>
              <a:rect b="b" l="l" r="r" t="t"/>
              <a:pathLst>
                <a:path extrusionOk="0" h="194" w="440">
                  <a:moveTo>
                    <a:pt x="262" y="39"/>
                  </a:moveTo>
                  <a:cubicBezTo>
                    <a:pt x="206" y="71"/>
                    <a:pt x="134" y="53"/>
                    <a:pt x="100" y="0"/>
                  </a:cubicBezTo>
                  <a:cubicBezTo>
                    <a:pt x="57" y="25"/>
                    <a:pt x="24" y="60"/>
                    <a:pt x="0" y="99"/>
                  </a:cubicBezTo>
                  <a:cubicBezTo>
                    <a:pt x="47" y="157"/>
                    <a:pt x="120" y="194"/>
                    <a:pt x="201" y="194"/>
                  </a:cubicBezTo>
                  <a:cubicBezTo>
                    <a:pt x="308" y="194"/>
                    <a:pt x="399" y="130"/>
                    <a:pt x="440" y="39"/>
                  </a:cubicBezTo>
                  <a:cubicBezTo>
                    <a:pt x="393" y="37"/>
                    <a:pt x="346" y="24"/>
                    <a:pt x="303" y="0"/>
                  </a:cubicBezTo>
                  <a:cubicBezTo>
                    <a:pt x="292" y="15"/>
                    <a:pt x="279" y="29"/>
                    <a:pt x="262" y="39"/>
                  </a:cubicBezTo>
                  <a:close/>
                </a:path>
              </a:pathLst>
            </a:custGeom>
            <a:solidFill>
              <a:schemeClr val="dk1"/>
            </a:solidFill>
            <a:ln cap="flat" cmpd="sng" w="9525">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3" name="Google Shape;113;p17"/>
            <p:cNvSpPr txBox="1"/>
            <p:nvPr/>
          </p:nvSpPr>
          <p:spPr>
            <a:xfrm rot="-3779206">
              <a:off x="4733052" y="2863735"/>
              <a:ext cx="1577952" cy="563236"/>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FFFFFF"/>
                  </a:solidFill>
                </a:rPr>
                <a:t>IMPLEMENT</a:t>
              </a:r>
              <a:endParaRPr b="1">
                <a:solidFill>
                  <a:srgbClr val="FFFFFF"/>
                </a:solidFill>
              </a:endParaRPr>
            </a:p>
          </p:txBody>
        </p:sp>
      </p:grpSp>
      <p:grpSp>
        <p:nvGrpSpPr>
          <p:cNvPr id="114" name="Google Shape;114;p17"/>
          <p:cNvGrpSpPr/>
          <p:nvPr/>
        </p:nvGrpSpPr>
        <p:grpSpPr>
          <a:xfrm>
            <a:off x="2857731" y="-71332"/>
            <a:ext cx="3293577" cy="3222916"/>
            <a:chOff x="2857731" y="-71332"/>
            <a:chExt cx="3293577" cy="3222916"/>
          </a:xfrm>
        </p:grpSpPr>
        <p:sp>
          <p:nvSpPr>
            <p:cNvPr id="115" name="Google Shape;115;p17"/>
            <p:cNvSpPr/>
            <p:nvPr/>
          </p:nvSpPr>
          <p:spPr>
            <a:xfrm rot="-3280089">
              <a:off x="3410337" y="297186"/>
              <a:ext cx="2188366" cy="2485879"/>
            </a:xfrm>
            <a:custGeom>
              <a:rect b="b" l="l" r="r" t="t"/>
              <a:pathLst>
                <a:path extrusionOk="0" h="384" w="338">
                  <a:moveTo>
                    <a:pt x="45" y="32"/>
                  </a:moveTo>
                  <a:cubicBezTo>
                    <a:pt x="189" y="32"/>
                    <a:pt x="306" y="148"/>
                    <a:pt x="306" y="292"/>
                  </a:cubicBezTo>
                  <a:cubicBezTo>
                    <a:pt x="306" y="325"/>
                    <a:pt x="300" y="355"/>
                    <a:pt x="289" y="384"/>
                  </a:cubicBezTo>
                  <a:cubicBezTo>
                    <a:pt x="301" y="384"/>
                    <a:pt x="312" y="384"/>
                    <a:pt x="324" y="383"/>
                  </a:cubicBezTo>
                  <a:cubicBezTo>
                    <a:pt x="333" y="354"/>
                    <a:pt x="338" y="324"/>
                    <a:pt x="338" y="292"/>
                  </a:cubicBezTo>
                  <a:cubicBezTo>
                    <a:pt x="338" y="131"/>
                    <a:pt x="207" y="0"/>
                    <a:pt x="45" y="0"/>
                  </a:cubicBezTo>
                  <a:cubicBezTo>
                    <a:pt x="30" y="0"/>
                    <a:pt x="15" y="1"/>
                    <a:pt x="0" y="3"/>
                  </a:cubicBezTo>
                  <a:cubicBezTo>
                    <a:pt x="6" y="13"/>
                    <a:pt x="12" y="23"/>
                    <a:pt x="18" y="33"/>
                  </a:cubicBezTo>
                  <a:cubicBezTo>
                    <a:pt x="27" y="32"/>
                    <a:pt x="36" y="32"/>
                    <a:pt x="45" y="32"/>
                  </a:cubicBezTo>
                  <a:close/>
                </a:path>
              </a:pathLst>
            </a:custGeom>
            <a:solidFill>
              <a:schemeClr val="dk1"/>
            </a:solidFill>
            <a:ln cap="flat" cmpd="sng" w="9525">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6" name="Google Shape;116;p17"/>
            <p:cNvSpPr/>
            <p:nvPr/>
          </p:nvSpPr>
          <p:spPr>
            <a:xfrm rot="-3280088">
              <a:off x="3667674" y="581521"/>
              <a:ext cx="1790169" cy="2186080"/>
            </a:xfrm>
            <a:custGeom>
              <a:rect b="b" l="l" r="r" t="t"/>
              <a:pathLst>
                <a:path extrusionOk="0" h="352" w="288">
                  <a:moveTo>
                    <a:pt x="27" y="0"/>
                  </a:moveTo>
                  <a:cubicBezTo>
                    <a:pt x="18" y="0"/>
                    <a:pt x="9" y="0"/>
                    <a:pt x="0" y="1"/>
                  </a:cubicBezTo>
                  <a:cubicBezTo>
                    <a:pt x="21" y="43"/>
                    <a:pt x="34" y="90"/>
                    <a:pt x="35" y="140"/>
                  </a:cubicBezTo>
                  <a:cubicBezTo>
                    <a:pt x="74" y="142"/>
                    <a:pt x="111" y="163"/>
                    <a:pt x="132" y="200"/>
                  </a:cubicBezTo>
                  <a:cubicBezTo>
                    <a:pt x="153" y="236"/>
                    <a:pt x="153" y="279"/>
                    <a:pt x="136" y="315"/>
                  </a:cubicBezTo>
                  <a:cubicBezTo>
                    <a:pt x="179" y="339"/>
                    <a:pt x="225" y="351"/>
                    <a:pt x="271" y="352"/>
                  </a:cubicBezTo>
                  <a:cubicBezTo>
                    <a:pt x="282" y="323"/>
                    <a:pt x="288" y="293"/>
                    <a:pt x="288" y="260"/>
                  </a:cubicBezTo>
                  <a:cubicBezTo>
                    <a:pt x="288" y="116"/>
                    <a:pt x="171" y="0"/>
                    <a:pt x="27" y="0"/>
                  </a:cubicBezTo>
                  <a:close/>
                </a:path>
              </a:pathLst>
            </a:custGeom>
            <a:solidFill>
              <a:schemeClr val="dk1"/>
            </a:solidFill>
            <a:ln cap="flat" cmpd="sng" w="9525">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17"/>
            <p:cNvSpPr txBox="1"/>
            <p:nvPr/>
          </p:nvSpPr>
          <p:spPr>
            <a:xfrm>
              <a:off x="3782825" y="1153125"/>
              <a:ext cx="1578000" cy="5631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FFFFFF"/>
                  </a:solidFill>
                </a:rPr>
                <a:t>IDENTIFY</a:t>
              </a:r>
              <a:endParaRPr b="1">
                <a:solidFill>
                  <a:srgbClr val="FFFFFF"/>
                </a:solidFill>
              </a:endParaRPr>
            </a:p>
          </p:txBody>
        </p:sp>
      </p:grpSp>
      <p:grpSp>
        <p:nvGrpSpPr>
          <p:cNvPr id="118" name="Google Shape;118;p17"/>
          <p:cNvGrpSpPr/>
          <p:nvPr/>
        </p:nvGrpSpPr>
        <p:grpSpPr>
          <a:xfrm>
            <a:off x="1959887" y="1684671"/>
            <a:ext cx="3424433" cy="3122279"/>
            <a:chOff x="1959887" y="1684671"/>
            <a:chExt cx="3424433" cy="3122279"/>
          </a:xfrm>
        </p:grpSpPr>
        <p:sp>
          <p:nvSpPr>
            <p:cNvPr id="119" name="Google Shape;119;p17"/>
            <p:cNvSpPr/>
            <p:nvPr/>
          </p:nvSpPr>
          <p:spPr>
            <a:xfrm rot="-3280088">
              <a:off x="2859669" y="1740600"/>
              <a:ext cx="1624870" cy="3045726"/>
            </a:xfrm>
            <a:custGeom>
              <a:rect b="b" l="l" r="r" t="t"/>
              <a:pathLst>
                <a:path extrusionOk="0" h="470" w="251">
                  <a:moveTo>
                    <a:pt x="32" y="286"/>
                  </a:moveTo>
                  <a:cubicBezTo>
                    <a:pt x="32" y="157"/>
                    <a:pt x="127" y="49"/>
                    <a:pt x="251" y="29"/>
                  </a:cubicBezTo>
                  <a:cubicBezTo>
                    <a:pt x="245" y="19"/>
                    <a:pt x="239" y="9"/>
                    <a:pt x="233" y="0"/>
                  </a:cubicBezTo>
                  <a:cubicBezTo>
                    <a:pt x="100" y="28"/>
                    <a:pt x="0" y="145"/>
                    <a:pt x="0" y="286"/>
                  </a:cubicBezTo>
                  <a:cubicBezTo>
                    <a:pt x="0" y="356"/>
                    <a:pt x="25" y="420"/>
                    <a:pt x="65" y="470"/>
                  </a:cubicBezTo>
                  <a:cubicBezTo>
                    <a:pt x="70" y="460"/>
                    <a:pt x="76" y="450"/>
                    <a:pt x="82" y="440"/>
                  </a:cubicBezTo>
                  <a:cubicBezTo>
                    <a:pt x="51" y="397"/>
                    <a:pt x="32" y="344"/>
                    <a:pt x="32" y="286"/>
                  </a:cubicBezTo>
                  <a:close/>
                </a:path>
              </a:pathLst>
            </a:custGeom>
            <a:solidFill>
              <a:schemeClr val="dk1"/>
            </a:solidFill>
            <a:ln cap="flat" cmpd="sng" w="9525">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0" name="Google Shape;120;p17"/>
            <p:cNvSpPr/>
            <p:nvPr/>
          </p:nvSpPr>
          <p:spPr>
            <a:xfrm rot="-3280089">
              <a:off x="3037225" y="1789647"/>
              <a:ext cx="1575644" cy="2550423"/>
            </a:xfrm>
            <a:custGeom>
              <a:rect b="b" l="l" r="r" t="t"/>
              <a:pathLst>
                <a:path extrusionOk="0" h="411" w="254">
                  <a:moveTo>
                    <a:pt x="152" y="311"/>
                  </a:moveTo>
                  <a:cubicBezTo>
                    <a:pt x="124" y="254"/>
                    <a:pt x="145" y="185"/>
                    <a:pt x="200" y="153"/>
                  </a:cubicBezTo>
                  <a:cubicBezTo>
                    <a:pt x="217" y="143"/>
                    <a:pt x="236" y="137"/>
                    <a:pt x="254" y="136"/>
                  </a:cubicBezTo>
                  <a:cubicBezTo>
                    <a:pt x="253" y="87"/>
                    <a:pt x="241" y="41"/>
                    <a:pt x="219" y="0"/>
                  </a:cubicBezTo>
                  <a:cubicBezTo>
                    <a:pt x="95" y="20"/>
                    <a:pt x="0" y="128"/>
                    <a:pt x="0" y="257"/>
                  </a:cubicBezTo>
                  <a:cubicBezTo>
                    <a:pt x="0" y="315"/>
                    <a:pt x="19" y="368"/>
                    <a:pt x="50" y="411"/>
                  </a:cubicBezTo>
                  <a:cubicBezTo>
                    <a:pt x="75" y="371"/>
                    <a:pt x="110" y="337"/>
                    <a:pt x="152" y="311"/>
                  </a:cubicBezTo>
                  <a:close/>
                </a:path>
              </a:pathLst>
            </a:custGeom>
            <a:solidFill>
              <a:schemeClr val="dk1"/>
            </a:solidFill>
            <a:ln cap="flat" cmpd="sng" w="9525">
              <a:solidFill>
                <a:srgbClr val="FFFFFF"/>
              </a:solidFill>
              <a:prstDash val="solid"/>
              <a:miter lim="8000"/>
              <a:headEnd len="sm" w="sm" type="none"/>
              <a:tailEnd len="sm" w="sm" type="none"/>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17"/>
            <p:cNvSpPr txBox="1"/>
            <p:nvPr/>
          </p:nvSpPr>
          <p:spPr>
            <a:xfrm flipH="1" rot="3725110">
              <a:off x="2866277" y="2863871"/>
              <a:ext cx="1577671" cy="563103"/>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300">
                  <a:solidFill>
                    <a:srgbClr val="FFFFFF"/>
                  </a:solidFill>
                </a:rPr>
                <a:t>REFLECT</a:t>
              </a:r>
              <a:endParaRPr b="1" sz="1300">
                <a:solidFill>
                  <a:srgbClr val="FFFFFF"/>
                </a:solidFill>
              </a:endParaRPr>
            </a:p>
          </p:txBody>
        </p:sp>
      </p:grpSp>
      <p:sp>
        <p:nvSpPr>
          <p:cNvPr id="122" name="Google Shape;122;p17"/>
          <p:cNvSpPr txBox="1"/>
          <p:nvPr/>
        </p:nvSpPr>
        <p:spPr>
          <a:xfrm>
            <a:off x="3780000" y="2301350"/>
            <a:ext cx="1584000" cy="531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chemeClr val="lt1"/>
                </a:solidFill>
              </a:rPr>
              <a:t>LEARNING PROCESS</a:t>
            </a:r>
            <a:endParaRPr b="1">
              <a:solidFill>
                <a:schemeClr val="lt1"/>
              </a:solidFill>
            </a:endParaRPr>
          </a:p>
        </p:txBody>
      </p:sp>
      <p:pic>
        <p:nvPicPr>
          <p:cNvPr id="123" name="Google Shape;123;p17"/>
          <p:cNvPicPr preferRelativeResize="0"/>
          <p:nvPr/>
        </p:nvPicPr>
        <p:blipFill>
          <a:blip r:embed="rId3">
            <a:alphaModFix/>
          </a:blip>
          <a:stretch>
            <a:fillRect/>
          </a:stretch>
        </p:blipFill>
        <p:spPr>
          <a:xfrm>
            <a:off x="1489925" y="152400"/>
            <a:ext cx="1367800" cy="1367800"/>
          </a:xfrm>
          <a:prstGeom prst="rect">
            <a:avLst/>
          </a:prstGeom>
          <a:noFill/>
          <a:ln>
            <a:noFill/>
          </a:ln>
        </p:spPr>
      </p:pic>
      <p:pic>
        <p:nvPicPr>
          <p:cNvPr id="124" name="Google Shape;124;p17"/>
          <p:cNvPicPr preferRelativeResize="0"/>
          <p:nvPr/>
        </p:nvPicPr>
        <p:blipFill>
          <a:blip r:embed="rId4">
            <a:alphaModFix/>
          </a:blip>
          <a:stretch>
            <a:fillRect/>
          </a:stretch>
        </p:blipFill>
        <p:spPr>
          <a:xfrm>
            <a:off x="1489924" y="3594675"/>
            <a:ext cx="1367800" cy="1367800"/>
          </a:xfrm>
          <a:prstGeom prst="rect">
            <a:avLst/>
          </a:prstGeom>
          <a:noFill/>
          <a:ln>
            <a:noFill/>
          </a:ln>
        </p:spPr>
      </p:pic>
      <p:pic>
        <p:nvPicPr>
          <p:cNvPr id="125" name="Google Shape;125;p17"/>
          <p:cNvPicPr preferRelativeResize="0"/>
          <p:nvPr/>
        </p:nvPicPr>
        <p:blipFill>
          <a:blip r:embed="rId5">
            <a:alphaModFix/>
          </a:blip>
          <a:stretch>
            <a:fillRect/>
          </a:stretch>
        </p:blipFill>
        <p:spPr>
          <a:xfrm>
            <a:off x="6743800" y="2397676"/>
            <a:ext cx="1543400" cy="1543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b="1" lang="en-GB" sz="3220"/>
              <a:t>IDENTIFY</a:t>
            </a:r>
            <a:endParaRPr b="1" sz="3220"/>
          </a:p>
        </p:txBody>
      </p:sp>
      <p:sp>
        <p:nvSpPr>
          <p:cNvPr id="131" name="Google Shape;131;p18"/>
          <p:cNvSpPr/>
          <p:nvPr/>
        </p:nvSpPr>
        <p:spPr>
          <a:xfrm>
            <a:off x="0" y="1189989"/>
            <a:ext cx="2214600" cy="669000"/>
          </a:xfrm>
          <a:prstGeom prst="homePlate">
            <a:avLst>
              <a:gd fmla="val 50000" name="adj"/>
            </a:avLst>
          </a:prstGeom>
          <a:solidFill>
            <a:srgbClr val="55156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FFFFFF"/>
                </a:solidFill>
              </a:rPr>
              <a:t>Selfie evaluation</a:t>
            </a:r>
            <a:endParaRPr b="1">
              <a:solidFill>
                <a:srgbClr val="FFFFFF"/>
              </a:solidFill>
            </a:endParaRPr>
          </a:p>
        </p:txBody>
      </p:sp>
      <p:sp>
        <p:nvSpPr>
          <p:cNvPr id="132" name="Google Shape;132;p18"/>
          <p:cNvSpPr/>
          <p:nvPr/>
        </p:nvSpPr>
        <p:spPr>
          <a:xfrm>
            <a:off x="1838325" y="1189775"/>
            <a:ext cx="2064000" cy="669000"/>
          </a:xfrm>
          <a:prstGeom prst="chevron">
            <a:avLst>
              <a:gd fmla="val 50000" name="adj"/>
            </a:avLst>
          </a:prstGeom>
          <a:solidFill>
            <a:srgbClr val="701C7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FFFFFF"/>
                </a:solidFill>
              </a:rPr>
              <a:t>Leadership</a:t>
            </a:r>
            <a:endParaRPr b="1">
              <a:solidFill>
                <a:srgbClr val="FFFFFF"/>
              </a:solidFill>
            </a:endParaRPr>
          </a:p>
        </p:txBody>
      </p:sp>
      <p:sp>
        <p:nvSpPr>
          <p:cNvPr id="133" name="Google Shape;133;p18"/>
          <p:cNvSpPr/>
          <p:nvPr/>
        </p:nvSpPr>
        <p:spPr>
          <a:xfrm>
            <a:off x="3516750" y="1189775"/>
            <a:ext cx="2064000" cy="669000"/>
          </a:xfrm>
          <a:prstGeom prst="chevron">
            <a:avLst>
              <a:gd fmla="val 50000" name="adj"/>
            </a:avLst>
          </a:prstGeom>
          <a:solidFill>
            <a:srgbClr val="761E8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FFFFFF"/>
                </a:solidFill>
              </a:rPr>
              <a:t>Pupils</a:t>
            </a:r>
            <a:endParaRPr b="1">
              <a:solidFill>
                <a:srgbClr val="FFFFFF"/>
              </a:solidFill>
            </a:endParaRPr>
          </a:p>
        </p:txBody>
      </p:sp>
      <p:sp>
        <p:nvSpPr>
          <p:cNvPr id="134" name="Google Shape;134;p18"/>
          <p:cNvSpPr/>
          <p:nvPr/>
        </p:nvSpPr>
        <p:spPr>
          <a:xfrm>
            <a:off x="6874025" y="1189775"/>
            <a:ext cx="2064000" cy="669000"/>
          </a:xfrm>
          <a:prstGeom prst="chevron">
            <a:avLst>
              <a:gd fmla="val 50000" name="adj"/>
            </a:avLst>
          </a:prstGeom>
          <a:solidFill>
            <a:srgbClr val="9225A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FFFFFF"/>
                </a:solidFill>
              </a:rPr>
              <a:t>Parent</a:t>
            </a:r>
            <a:endParaRPr b="1">
              <a:solidFill>
                <a:srgbClr val="FFFFFF"/>
              </a:solidFill>
            </a:endParaRPr>
          </a:p>
        </p:txBody>
      </p:sp>
      <p:sp>
        <p:nvSpPr>
          <p:cNvPr id="135" name="Google Shape;135;p18"/>
          <p:cNvSpPr/>
          <p:nvPr/>
        </p:nvSpPr>
        <p:spPr>
          <a:xfrm>
            <a:off x="5195350" y="1189775"/>
            <a:ext cx="2064000" cy="669000"/>
          </a:xfrm>
          <a:prstGeom prst="chevron">
            <a:avLst>
              <a:gd fmla="val 50000" name="adj"/>
            </a:avLst>
          </a:prstGeom>
          <a:solidFill>
            <a:srgbClr val="7F2090"/>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FFFFFF"/>
                </a:solidFill>
              </a:rPr>
              <a:t>Staff</a:t>
            </a:r>
            <a:endParaRPr b="1">
              <a:solidFill>
                <a:srgbClr val="FFFFFF"/>
              </a:solidFill>
            </a:endParaRPr>
          </a:p>
        </p:txBody>
      </p:sp>
      <p:sp>
        <p:nvSpPr>
          <p:cNvPr id="136" name="Google Shape;136;p18"/>
          <p:cNvSpPr txBox="1"/>
          <p:nvPr/>
        </p:nvSpPr>
        <p:spPr>
          <a:xfrm>
            <a:off x="311700" y="2139800"/>
            <a:ext cx="5798400" cy="2118000"/>
          </a:xfrm>
          <a:prstGeom prst="rect">
            <a:avLst/>
          </a:prstGeom>
          <a:noFill/>
          <a:ln>
            <a:noFill/>
          </a:ln>
        </p:spPr>
        <p:txBody>
          <a:bodyPr anchorCtr="0" anchor="t" bIns="91425" lIns="91425" spcFirstLastPara="1" rIns="91425" wrap="square" tIns="91425">
            <a:spAutoFit/>
          </a:bodyPr>
          <a:lstStyle/>
          <a:p>
            <a:pPr indent="0" lvl="0" marL="0" rtl="0" algn="l">
              <a:lnSpc>
                <a:spcPct val="110000"/>
              </a:lnSpc>
              <a:spcBef>
                <a:spcPts val="1500"/>
              </a:spcBef>
              <a:spcAft>
                <a:spcPts val="0"/>
              </a:spcAft>
              <a:buNone/>
            </a:pPr>
            <a:r>
              <a:rPr b="1" lang="en-GB">
                <a:solidFill>
                  <a:schemeClr val="dk1"/>
                </a:solidFill>
                <a:uFill>
                  <a:noFill/>
                </a:uFill>
                <a:hlinkClick r:id="rId3">
                  <a:extLst>
                    <a:ext uri="{A12FA001-AC4F-418D-AE19-62706E023703}">
                      <ahyp:hlinkClr val="tx"/>
                    </a:ext>
                  </a:extLst>
                </a:hlinkClick>
              </a:rPr>
              <a:t>1. LEADERSHIP AND VISION</a:t>
            </a:r>
            <a:endParaRPr b="1">
              <a:solidFill>
                <a:schemeClr val="dk1"/>
              </a:solidFill>
            </a:endParaRPr>
          </a:p>
          <a:p>
            <a:pPr indent="0" lvl="0" marL="0" rtl="0" algn="l">
              <a:lnSpc>
                <a:spcPct val="110000"/>
              </a:lnSpc>
              <a:spcBef>
                <a:spcPts val="1500"/>
              </a:spcBef>
              <a:spcAft>
                <a:spcPts val="0"/>
              </a:spcAft>
              <a:buNone/>
            </a:pPr>
            <a:r>
              <a:rPr b="1" lang="en-GB">
                <a:solidFill>
                  <a:schemeClr val="dk1"/>
                </a:solidFill>
              </a:rPr>
              <a:t>2.</a:t>
            </a:r>
            <a:r>
              <a:rPr b="1" lang="en-GB">
                <a:solidFill>
                  <a:schemeClr val="dk1"/>
                </a:solidFill>
                <a:uFill>
                  <a:noFill/>
                </a:uFill>
                <a:hlinkClick r:id="rId4">
                  <a:extLst>
                    <a:ext uri="{A12FA001-AC4F-418D-AE19-62706E023703}">
                      <ahyp:hlinkClr val="tx"/>
                    </a:ext>
                  </a:extLst>
                </a:hlinkClick>
              </a:rPr>
              <a:t>DIGITAL TECHNOLOGY INTEGRATION IN THE CURRICULUM</a:t>
            </a:r>
            <a:endParaRPr b="1">
              <a:solidFill>
                <a:schemeClr val="dk1"/>
              </a:solidFill>
            </a:endParaRPr>
          </a:p>
          <a:p>
            <a:pPr indent="0" lvl="0" marL="0" rtl="0" algn="l">
              <a:lnSpc>
                <a:spcPct val="110000"/>
              </a:lnSpc>
              <a:spcBef>
                <a:spcPts val="1500"/>
              </a:spcBef>
              <a:spcAft>
                <a:spcPts val="0"/>
              </a:spcAft>
              <a:buNone/>
            </a:pPr>
            <a:r>
              <a:rPr b="1" lang="en-GB">
                <a:solidFill>
                  <a:schemeClr val="dk1"/>
                </a:solidFill>
              </a:rPr>
              <a:t>3.</a:t>
            </a:r>
            <a:r>
              <a:rPr b="1" lang="en-GB">
                <a:solidFill>
                  <a:schemeClr val="dk1"/>
                </a:solidFill>
                <a:uFill>
                  <a:noFill/>
                </a:uFill>
                <a:hlinkClick r:id="rId5">
                  <a:extLst>
                    <a:ext uri="{A12FA001-AC4F-418D-AE19-62706E023703}">
                      <ahyp:hlinkClr val="tx"/>
                    </a:ext>
                  </a:extLst>
                </a:hlinkClick>
              </a:rPr>
              <a:t>SCHOOL DIGITAL TECHNOLOGY CULTURE</a:t>
            </a:r>
            <a:endParaRPr b="1">
              <a:solidFill>
                <a:schemeClr val="dk1"/>
              </a:solidFill>
            </a:endParaRPr>
          </a:p>
          <a:p>
            <a:pPr indent="0" lvl="0" marL="0" rtl="0" algn="l">
              <a:lnSpc>
                <a:spcPct val="110000"/>
              </a:lnSpc>
              <a:spcBef>
                <a:spcPts val="1500"/>
              </a:spcBef>
              <a:spcAft>
                <a:spcPts val="0"/>
              </a:spcAft>
              <a:buNone/>
            </a:pPr>
            <a:r>
              <a:rPr b="1" lang="en-GB">
                <a:solidFill>
                  <a:schemeClr val="dk1"/>
                </a:solidFill>
              </a:rPr>
              <a:t>4.</a:t>
            </a:r>
            <a:r>
              <a:rPr b="1" lang="en-GB">
                <a:solidFill>
                  <a:schemeClr val="dk1"/>
                </a:solidFill>
                <a:uFill>
                  <a:noFill/>
                </a:uFill>
                <a:hlinkClick r:id="rId6">
                  <a:extLst>
                    <a:ext uri="{A12FA001-AC4F-418D-AE19-62706E023703}">
                      <ahyp:hlinkClr val="tx"/>
                    </a:ext>
                  </a:extLst>
                </a:hlinkClick>
              </a:rPr>
              <a:t> CONTINUING PROFESSIONAL DEVELOPMENT</a:t>
            </a:r>
            <a:endParaRPr b="1">
              <a:solidFill>
                <a:schemeClr val="dk1"/>
              </a:solidFill>
            </a:endParaRPr>
          </a:p>
          <a:p>
            <a:pPr indent="0" lvl="0" marL="0" rtl="0" algn="l">
              <a:lnSpc>
                <a:spcPct val="110000"/>
              </a:lnSpc>
              <a:spcBef>
                <a:spcPts val="1500"/>
              </a:spcBef>
              <a:spcAft>
                <a:spcPts val="400"/>
              </a:spcAft>
              <a:buNone/>
            </a:pPr>
            <a:r>
              <a:rPr b="1" lang="en-GB">
                <a:solidFill>
                  <a:schemeClr val="dk1"/>
                </a:solidFill>
                <a:uFill>
                  <a:noFill/>
                </a:uFill>
                <a:hlinkClick r:id="rId7">
                  <a:extLst>
                    <a:ext uri="{A12FA001-AC4F-418D-AE19-62706E023703}">
                      <ahyp:hlinkClr val="tx"/>
                    </a:ext>
                  </a:extLst>
                </a:hlinkClick>
              </a:rPr>
              <a:t>5. RESOURCES AND INFRASTRUCTURE</a:t>
            </a:r>
            <a:endParaRPr b="1">
              <a:solidFill>
                <a:schemeClr val="dk1"/>
              </a:solidFill>
            </a:endParaRPr>
          </a:p>
        </p:txBody>
      </p:sp>
      <p:pic>
        <p:nvPicPr>
          <p:cNvPr id="137" name="Google Shape;137;p18"/>
          <p:cNvPicPr preferRelativeResize="0"/>
          <p:nvPr/>
        </p:nvPicPr>
        <p:blipFill rotWithShape="1">
          <a:blip r:embed="rId8">
            <a:alphaModFix/>
          </a:blip>
          <a:srcRect b="34566" l="3586" r="0" t="20536"/>
          <a:stretch/>
        </p:blipFill>
        <p:spPr>
          <a:xfrm>
            <a:off x="4732575" y="2957775"/>
            <a:ext cx="4411424" cy="2185724"/>
          </a:xfrm>
          <a:prstGeom prst="rect">
            <a:avLst/>
          </a:prstGeom>
          <a:noFill/>
          <a:ln>
            <a:noFill/>
          </a:ln>
        </p:spPr>
      </p:pic>
      <p:sp>
        <p:nvSpPr>
          <p:cNvPr id="138" name="Google Shape;138;p18"/>
          <p:cNvSpPr/>
          <p:nvPr/>
        </p:nvSpPr>
        <p:spPr>
          <a:xfrm>
            <a:off x="0" y="0"/>
            <a:ext cx="9144000" cy="193325"/>
          </a:xfrm>
          <a:prstGeom prst="flowChartOffpageConnector">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990"/>
              <a:buFont typeface="Arial"/>
              <a:buNone/>
            </a:pPr>
            <a:r>
              <a:rPr b="1" lang="en-GB" sz="3200"/>
              <a:t>IDENTIFY</a:t>
            </a:r>
            <a:endParaRPr b="1" sz="3200"/>
          </a:p>
          <a:p>
            <a:pPr indent="0" lvl="0" marL="0" rtl="0" algn="l">
              <a:spcBef>
                <a:spcPts val="0"/>
              </a:spcBef>
              <a:spcAft>
                <a:spcPts val="0"/>
              </a:spcAft>
              <a:buNone/>
            </a:pPr>
            <a:r>
              <a:t/>
            </a:r>
            <a:endParaRPr/>
          </a:p>
        </p:txBody>
      </p:sp>
      <p:sp>
        <p:nvSpPr>
          <p:cNvPr id="144" name="Google Shape;144;p19"/>
          <p:cNvSpPr txBox="1"/>
          <p:nvPr>
            <p:ph idx="1" type="body"/>
          </p:nvPr>
        </p:nvSpPr>
        <p:spPr>
          <a:xfrm>
            <a:off x="311700" y="1152475"/>
            <a:ext cx="8520600" cy="502800"/>
          </a:xfrm>
          <a:prstGeom prst="rect">
            <a:avLst/>
          </a:prstGeom>
        </p:spPr>
        <p:txBody>
          <a:bodyPr anchorCtr="0" anchor="t" bIns="91425" lIns="91425" spcFirstLastPara="1" rIns="91425" wrap="square" tIns="91425">
            <a:noAutofit/>
          </a:bodyPr>
          <a:lstStyle/>
          <a:p>
            <a:pPr indent="0" lvl="0" marL="0" rtl="0" algn="l">
              <a:lnSpc>
                <a:spcPct val="80000"/>
              </a:lnSpc>
              <a:spcBef>
                <a:spcPts val="0"/>
              </a:spcBef>
              <a:spcAft>
                <a:spcPts val="0"/>
              </a:spcAft>
              <a:buSzPts val="688"/>
              <a:buNone/>
            </a:pPr>
            <a:r>
              <a:rPr b="1" lang="en-GB" sz="1825">
                <a:solidFill>
                  <a:srgbClr val="451D6A"/>
                </a:solidFill>
              </a:rPr>
              <a:t>Focus on particular Area from the  </a:t>
            </a:r>
            <a:r>
              <a:rPr b="1" lang="en-GB" sz="1825" u="sng">
                <a:solidFill>
                  <a:schemeClr val="hlink"/>
                </a:solidFill>
                <a:hlinkClick r:id="rId3"/>
              </a:rPr>
              <a:t>SELFIE report </a:t>
            </a:r>
            <a:endParaRPr b="1" sz="1825">
              <a:solidFill>
                <a:srgbClr val="451D6A"/>
              </a:solidFill>
            </a:endParaRPr>
          </a:p>
          <a:p>
            <a:pPr indent="0" lvl="0" marL="0" rtl="0" algn="l">
              <a:lnSpc>
                <a:spcPct val="95000"/>
              </a:lnSpc>
              <a:spcBef>
                <a:spcPts val="0"/>
              </a:spcBef>
              <a:spcAft>
                <a:spcPts val="1200"/>
              </a:spcAft>
              <a:buSzPts val="688"/>
              <a:buNone/>
            </a:pPr>
            <a:r>
              <a:t/>
            </a:r>
            <a:endParaRPr sz="1125"/>
          </a:p>
        </p:txBody>
      </p:sp>
      <p:grpSp>
        <p:nvGrpSpPr>
          <p:cNvPr id="145" name="Google Shape;145;p19"/>
          <p:cNvGrpSpPr/>
          <p:nvPr/>
        </p:nvGrpSpPr>
        <p:grpSpPr>
          <a:xfrm>
            <a:off x="458149" y="1655272"/>
            <a:ext cx="2105192" cy="2867162"/>
            <a:chOff x="2744034" y="1146343"/>
            <a:chExt cx="1827900" cy="2399700"/>
          </a:xfrm>
        </p:grpSpPr>
        <p:sp>
          <p:nvSpPr>
            <p:cNvPr id="146" name="Google Shape;146;p19"/>
            <p:cNvSpPr/>
            <p:nvPr/>
          </p:nvSpPr>
          <p:spPr>
            <a:xfrm rot="-5400000">
              <a:off x="2458134" y="1432243"/>
              <a:ext cx="2399700" cy="1827900"/>
            </a:xfrm>
            <a:prstGeom prst="rightArrowCallout">
              <a:avLst>
                <a:gd fmla="val 9283" name="adj1"/>
                <a:gd fmla="val 13570" name="adj2"/>
                <a:gd fmla="val 16082" name="adj3"/>
                <a:gd fmla="val 81236" name="adj4"/>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9"/>
            <p:cNvSpPr/>
            <p:nvPr/>
          </p:nvSpPr>
          <p:spPr>
            <a:xfrm flipH="1">
              <a:off x="2832600" y="1686400"/>
              <a:ext cx="1649400" cy="1769700"/>
            </a:xfrm>
            <a:prstGeom prst="snip1Rect">
              <a:avLst>
                <a:gd fmla="val 0" name="adj"/>
              </a:avLst>
            </a:prstGeom>
            <a:solidFill>
              <a:srgbClr val="6FA8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9"/>
            <p:cNvSpPr txBox="1"/>
            <p:nvPr/>
          </p:nvSpPr>
          <p:spPr>
            <a:xfrm>
              <a:off x="2966450" y="1795520"/>
              <a:ext cx="1383000" cy="1476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rgbClr val="000000"/>
                </a:buClr>
                <a:buSzPts val="770"/>
                <a:buFont typeface="Arial"/>
                <a:buNone/>
              </a:pPr>
              <a:r>
                <a:rPr b="1" lang="en-GB" sz="1200">
                  <a:solidFill>
                    <a:schemeClr val="lt1"/>
                  </a:solidFill>
                </a:rPr>
                <a:t>Assessment </a:t>
              </a:r>
              <a:endParaRPr b="1" sz="1200">
                <a:solidFill>
                  <a:schemeClr val="lt1"/>
                </a:solidFill>
              </a:endParaRPr>
            </a:p>
            <a:p>
              <a:pPr indent="0" lvl="0" marL="0" rtl="0" algn="ctr">
                <a:lnSpc>
                  <a:spcPct val="115000"/>
                </a:lnSpc>
                <a:spcBef>
                  <a:spcPts val="100"/>
                </a:spcBef>
                <a:spcAft>
                  <a:spcPts val="0"/>
                </a:spcAft>
                <a:buNone/>
              </a:pPr>
              <a:r>
                <a:t/>
              </a:r>
              <a:endParaRPr sz="1200">
                <a:solidFill>
                  <a:srgbClr val="FFFFFF"/>
                </a:solidFill>
              </a:endParaRPr>
            </a:p>
            <a:p>
              <a:pPr indent="0" lvl="0" marL="0" rtl="0" algn="l">
                <a:lnSpc>
                  <a:spcPct val="115000"/>
                </a:lnSpc>
                <a:spcBef>
                  <a:spcPts val="100"/>
                </a:spcBef>
                <a:spcAft>
                  <a:spcPts val="100"/>
                </a:spcAft>
                <a:buNone/>
              </a:pPr>
              <a:r>
                <a:rPr lang="en-GB" sz="1200">
                  <a:solidFill>
                    <a:schemeClr val="lt1"/>
                  </a:solidFill>
                </a:rPr>
                <a:t>-</a:t>
              </a:r>
              <a:r>
                <a:rPr lang="en-GB" sz="1200">
                  <a:solidFill>
                    <a:schemeClr val="lt1"/>
                  </a:solidFill>
                </a:rPr>
                <a:t>Self reflection on learning                       -Feedback for Learning                    -Assigning  skills                     -CPD </a:t>
              </a:r>
              <a:endParaRPr sz="1200">
                <a:solidFill>
                  <a:schemeClr val="lt1"/>
                </a:solidFill>
              </a:endParaRPr>
            </a:p>
          </p:txBody>
        </p:sp>
      </p:grpSp>
      <p:grpSp>
        <p:nvGrpSpPr>
          <p:cNvPr id="149" name="Google Shape;149;p19"/>
          <p:cNvGrpSpPr/>
          <p:nvPr/>
        </p:nvGrpSpPr>
        <p:grpSpPr>
          <a:xfrm>
            <a:off x="2563514" y="2194277"/>
            <a:ext cx="2105192" cy="2867162"/>
            <a:chOff x="4572084" y="1597469"/>
            <a:chExt cx="1827900" cy="2399700"/>
          </a:xfrm>
        </p:grpSpPr>
        <p:sp>
          <p:nvSpPr>
            <p:cNvPr id="150" name="Google Shape;150;p19"/>
            <p:cNvSpPr/>
            <p:nvPr/>
          </p:nvSpPr>
          <p:spPr>
            <a:xfrm rot="5400000">
              <a:off x="4286184" y="1883369"/>
              <a:ext cx="2399700" cy="1827900"/>
            </a:xfrm>
            <a:prstGeom prst="rightArrowCallout">
              <a:avLst>
                <a:gd fmla="val 9283" name="adj1"/>
                <a:gd fmla="val 13570" name="adj2"/>
                <a:gd fmla="val 16082" name="adj3"/>
                <a:gd fmla="val 81236" name="adj4"/>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9"/>
            <p:cNvSpPr/>
            <p:nvPr/>
          </p:nvSpPr>
          <p:spPr>
            <a:xfrm flipH="1" rot="10800000">
              <a:off x="4662018" y="1687411"/>
              <a:ext cx="1649400" cy="1769700"/>
            </a:xfrm>
            <a:prstGeom prst="snip1Rect">
              <a:avLst>
                <a:gd fmla="val 0" name="adj"/>
              </a:avLst>
            </a:prstGeom>
            <a:solidFill>
              <a:srgbClr val="6FA8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9"/>
            <p:cNvSpPr txBox="1"/>
            <p:nvPr/>
          </p:nvSpPr>
          <p:spPr>
            <a:xfrm>
              <a:off x="4794425" y="1795520"/>
              <a:ext cx="1383000" cy="14760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GB" sz="1200">
                  <a:solidFill>
                    <a:schemeClr val="lt1"/>
                  </a:solidFill>
                </a:rPr>
                <a:t>Infrastructure</a:t>
              </a:r>
              <a:endParaRPr b="1" sz="1200">
                <a:solidFill>
                  <a:schemeClr val="lt1"/>
                </a:solidFill>
              </a:endParaRPr>
            </a:p>
            <a:p>
              <a:pPr indent="0" lvl="0" marL="0" rtl="0" algn="ctr">
                <a:lnSpc>
                  <a:spcPct val="115000"/>
                </a:lnSpc>
                <a:spcBef>
                  <a:spcPts val="0"/>
                </a:spcBef>
                <a:spcAft>
                  <a:spcPts val="0"/>
                </a:spcAft>
                <a:buNone/>
              </a:pPr>
              <a:r>
                <a:t/>
              </a:r>
              <a:endParaRPr sz="1200">
                <a:solidFill>
                  <a:schemeClr val="lt1"/>
                </a:solidFill>
              </a:endParaRPr>
            </a:p>
            <a:p>
              <a:pPr indent="0" lvl="0" marL="0" rtl="0" algn="l">
                <a:lnSpc>
                  <a:spcPct val="95000"/>
                </a:lnSpc>
                <a:spcBef>
                  <a:spcPts val="0"/>
                </a:spcBef>
                <a:spcAft>
                  <a:spcPts val="1200"/>
                </a:spcAft>
                <a:buClr>
                  <a:srgbClr val="000000"/>
                </a:buClr>
                <a:buSzPts val="770"/>
                <a:buFont typeface="Arial"/>
                <a:buNone/>
              </a:pPr>
              <a:r>
                <a:rPr lang="en-GB" sz="1200">
                  <a:solidFill>
                    <a:schemeClr val="lt1"/>
                  </a:solidFill>
                </a:rPr>
                <a:t>-</a:t>
              </a:r>
              <a:r>
                <a:rPr lang="en-GB" sz="1200">
                  <a:solidFill>
                    <a:schemeClr val="lt1"/>
                  </a:solidFill>
                </a:rPr>
                <a:t>Data protection 2 Factor                -Filtering and monitoring system -Back up for the cloud </a:t>
              </a:r>
              <a:endParaRPr sz="1200">
                <a:solidFill>
                  <a:schemeClr val="lt1"/>
                </a:solidFill>
              </a:endParaRPr>
            </a:p>
          </p:txBody>
        </p:sp>
      </p:grpSp>
      <p:grpSp>
        <p:nvGrpSpPr>
          <p:cNvPr id="153" name="Google Shape;153;p19"/>
          <p:cNvGrpSpPr/>
          <p:nvPr/>
        </p:nvGrpSpPr>
        <p:grpSpPr>
          <a:xfrm>
            <a:off x="5956676" y="2120449"/>
            <a:ext cx="2738901" cy="2741934"/>
            <a:chOff x="2961500" y="961400"/>
            <a:chExt cx="3221100" cy="3220500"/>
          </a:xfrm>
        </p:grpSpPr>
        <p:sp>
          <p:nvSpPr>
            <p:cNvPr id="154" name="Google Shape;154;p19"/>
            <p:cNvSpPr/>
            <p:nvPr/>
          </p:nvSpPr>
          <p:spPr>
            <a:xfrm>
              <a:off x="2961500" y="961400"/>
              <a:ext cx="3221100" cy="3220500"/>
            </a:xfrm>
            <a:prstGeom prst="ellipse">
              <a:avLst/>
            </a:prstGeom>
            <a:solidFill>
              <a:srgbClr val="6FA8D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9"/>
            <p:cNvSpPr txBox="1"/>
            <p:nvPr/>
          </p:nvSpPr>
          <p:spPr>
            <a:xfrm>
              <a:off x="3782900" y="1200950"/>
              <a:ext cx="1578000" cy="744000"/>
            </a:xfrm>
            <a:prstGeom prst="rect">
              <a:avLst/>
            </a:prstGeom>
            <a:solidFill>
              <a:srgbClr val="6FA8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rgbClr val="FFFFFF"/>
                  </a:solidFill>
                </a:rPr>
                <a:t>Educational Thinking</a:t>
              </a:r>
              <a:endParaRPr b="1" sz="1200">
                <a:solidFill>
                  <a:srgbClr val="FFFFFF"/>
                </a:solidFill>
              </a:endParaRPr>
            </a:p>
          </p:txBody>
        </p:sp>
      </p:grpSp>
      <p:grpSp>
        <p:nvGrpSpPr>
          <p:cNvPr id="156" name="Google Shape;156;p19"/>
          <p:cNvGrpSpPr/>
          <p:nvPr/>
        </p:nvGrpSpPr>
        <p:grpSpPr>
          <a:xfrm>
            <a:off x="6392498" y="2992963"/>
            <a:ext cx="1867004" cy="1869419"/>
            <a:chOff x="3474050" y="1986200"/>
            <a:chExt cx="2195700" cy="2195700"/>
          </a:xfrm>
        </p:grpSpPr>
        <p:sp>
          <p:nvSpPr>
            <p:cNvPr id="157" name="Google Shape;157;p19"/>
            <p:cNvSpPr/>
            <p:nvPr/>
          </p:nvSpPr>
          <p:spPr>
            <a:xfrm>
              <a:off x="3474050" y="1986200"/>
              <a:ext cx="2195700" cy="2195700"/>
            </a:xfrm>
            <a:prstGeom prst="ellips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9"/>
            <p:cNvSpPr txBox="1"/>
            <p:nvPr/>
          </p:nvSpPr>
          <p:spPr>
            <a:xfrm>
              <a:off x="3833274" y="2817050"/>
              <a:ext cx="1477200" cy="5340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sz="1200">
                  <a:solidFill>
                    <a:srgbClr val="FFFFFF"/>
                  </a:solidFill>
                </a:rPr>
                <a:t>Operational Thinking</a:t>
              </a:r>
              <a:endParaRPr b="1" sz="1200">
                <a:solidFill>
                  <a:srgbClr val="FFFFFF"/>
                </a:solidFill>
              </a:endParaRPr>
            </a:p>
          </p:txBody>
        </p:sp>
      </p:grpSp>
      <p:sp>
        <p:nvSpPr>
          <p:cNvPr id="159" name="Google Shape;159;p19"/>
          <p:cNvSpPr txBox="1"/>
          <p:nvPr>
            <p:ph idx="1" type="body"/>
          </p:nvPr>
        </p:nvSpPr>
        <p:spPr>
          <a:xfrm>
            <a:off x="5649000" y="1655275"/>
            <a:ext cx="3354000" cy="502800"/>
          </a:xfrm>
          <a:prstGeom prst="rect">
            <a:avLst/>
          </a:prstGeom>
        </p:spPr>
        <p:txBody>
          <a:bodyPr anchorCtr="0" anchor="t" bIns="91425" lIns="91425" spcFirstLastPara="1" rIns="91425" wrap="square" tIns="91425">
            <a:noAutofit/>
          </a:bodyPr>
          <a:lstStyle/>
          <a:p>
            <a:pPr indent="0" lvl="0" marL="0" rtl="0" algn="ctr">
              <a:lnSpc>
                <a:spcPct val="80000"/>
              </a:lnSpc>
              <a:spcBef>
                <a:spcPts val="0"/>
              </a:spcBef>
              <a:spcAft>
                <a:spcPts val="0"/>
              </a:spcAft>
              <a:buSzPts val="688"/>
              <a:buNone/>
            </a:pPr>
            <a:r>
              <a:rPr b="1" lang="en-GB" sz="1425">
                <a:solidFill>
                  <a:schemeClr val="dk1"/>
                </a:solidFill>
              </a:rPr>
              <a:t>Two groups:</a:t>
            </a:r>
            <a:endParaRPr sz="1125"/>
          </a:p>
        </p:txBody>
      </p:sp>
      <p:sp>
        <p:nvSpPr>
          <p:cNvPr id="160" name="Google Shape;160;p19"/>
          <p:cNvSpPr/>
          <p:nvPr/>
        </p:nvSpPr>
        <p:spPr>
          <a:xfrm>
            <a:off x="0" y="0"/>
            <a:ext cx="9144000" cy="193325"/>
          </a:xfrm>
          <a:prstGeom prst="flowChartOffpageConnector">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0"/>
          <p:cNvSpPr/>
          <p:nvPr/>
        </p:nvSpPr>
        <p:spPr>
          <a:xfrm>
            <a:off x="1696300" y="2530513"/>
            <a:ext cx="594300" cy="369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0"/>
          <p:cNvSpPr/>
          <p:nvPr/>
        </p:nvSpPr>
        <p:spPr>
          <a:xfrm>
            <a:off x="834059" y="2239550"/>
            <a:ext cx="594300" cy="594300"/>
          </a:xfrm>
          <a:prstGeom prst="ellipse">
            <a:avLst/>
          </a:prstGeom>
          <a:noFill/>
          <a:ln cap="flat" cmpd="sng" w="38100">
            <a:solidFill>
              <a:srgbClr val="450E6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0"/>
          <p:cNvSpPr/>
          <p:nvPr/>
        </p:nvSpPr>
        <p:spPr>
          <a:xfrm>
            <a:off x="2558555" y="2239550"/>
            <a:ext cx="594300" cy="594300"/>
          </a:xfrm>
          <a:prstGeom prst="ellipse">
            <a:avLst/>
          </a:prstGeom>
          <a:noFill/>
          <a:ln cap="flat" cmpd="sng" w="38100">
            <a:solidFill>
              <a:srgbClr val="450E6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0"/>
          <p:cNvSpPr/>
          <p:nvPr/>
        </p:nvSpPr>
        <p:spPr>
          <a:xfrm>
            <a:off x="5971728" y="2239550"/>
            <a:ext cx="594300" cy="594300"/>
          </a:xfrm>
          <a:prstGeom prst="ellipse">
            <a:avLst/>
          </a:prstGeom>
          <a:noFill/>
          <a:ln cap="flat" cmpd="sng" w="38100">
            <a:solidFill>
              <a:srgbClr val="450E6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0"/>
          <p:cNvSpPr/>
          <p:nvPr/>
        </p:nvSpPr>
        <p:spPr>
          <a:xfrm>
            <a:off x="7680981" y="2239550"/>
            <a:ext cx="594300" cy="594300"/>
          </a:xfrm>
          <a:prstGeom prst="ellipse">
            <a:avLst/>
          </a:prstGeom>
          <a:noFill/>
          <a:ln cap="flat" cmpd="sng" w="38100">
            <a:solidFill>
              <a:srgbClr val="450E6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0"/>
          <p:cNvSpPr/>
          <p:nvPr/>
        </p:nvSpPr>
        <p:spPr>
          <a:xfrm>
            <a:off x="3410525" y="2530513"/>
            <a:ext cx="594300" cy="369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0"/>
          <p:cNvSpPr/>
          <p:nvPr/>
        </p:nvSpPr>
        <p:spPr>
          <a:xfrm>
            <a:off x="4262489" y="2239550"/>
            <a:ext cx="594300" cy="594300"/>
          </a:xfrm>
          <a:prstGeom prst="ellipse">
            <a:avLst/>
          </a:prstGeom>
          <a:noFill/>
          <a:ln cap="flat" cmpd="sng" w="38100">
            <a:solidFill>
              <a:srgbClr val="450E6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0"/>
          <p:cNvSpPr/>
          <p:nvPr/>
        </p:nvSpPr>
        <p:spPr>
          <a:xfrm>
            <a:off x="5156475" y="2530513"/>
            <a:ext cx="594300" cy="369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0"/>
          <p:cNvSpPr/>
          <p:nvPr/>
        </p:nvSpPr>
        <p:spPr>
          <a:xfrm>
            <a:off x="6826350" y="2530513"/>
            <a:ext cx="594300" cy="36900"/>
          </a:xfrm>
          <a:prstGeom prst="roundRect">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GB" sz="3200"/>
              <a:t>IDENTIFY</a:t>
            </a:r>
            <a:endParaRPr/>
          </a:p>
        </p:txBody>
      </p:sp>
      <p:sp>
        <p:nvSpPr>
          <p:cNvPr id="175" name="Google Shape;175;p20"/>
          <p:cNvSpPr txBox="1"/>
          <p:nvPr/>
        </p:nvSpPr>
        <p:spPr>
          <a:xfrm>
            <a:off x="970863" y="2349625"/>
            <a:ext cx="320700" cy="39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a:solidFill>
                  <a:srgbClr val="450E6B"/>
                </a:solidFill>
              </a:rPr>
              <a:t>1</a:t>
            </a:r>
            <a:endParaRPr b="1">
              <a:solidFill>
                <a:srgbClr val="450E6B"/>
              </a:solidFill>
            </a:endParaRPr>
          </a:p>
        </p:txBody>
      </p:sp>
      <p:sp>
        <p:nvSpPr>
          <p:cNvPr id="176" name="Google Shape;176;p20"/>
          <p:cNvSpPr txBox="1"/>
          <p:nvPr/>
        </p:nvSpPr>
        <p:spPr>
          <a:xfrm>
            <a:off x="2690213" y="2349625"/>
            <a:ext cx="351600" cy="39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450E6B"/>
                </a:solidFill>
              </a:rPr>
              <a:t>2</a:t>
            </a:r>
            <a:endParaRPr b="1">
              <a:solidFill>
                <a:srgbClr val="450E6B"/>
              </a:solidFill>
            </a:endParaRPr>
          </a:p>
        </p:txBody>
      </p:sp>
      <p:sp>
        <p:nvSpPr>
          <p:cNvPr id="177" name="Google Shape;177;p20"/>
          <p:cNvSpPr txBox="1"/>
          <p:nvPr/>
        </p:nvSpPr>
        <p:spPr>
          <a:xfrm>
            <a:off x="4373563" y="2349625"/>
            <a:ext cx="351600" cy="39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450E6B"/>
                </a:solidFill>
              </a:rPr>
              <a:t>3</a:t>
            </a:r>
            <a:endParaRPr b="1">
              <a:solidFill>
                <a:srgbClr val="450E6B"/>
              </a:solidFill>
            </a:endParaRPr>
          </a:p>
        </p:txBody>
      </p:sp>
      <p:sp>
        <p:nvSpPr>
          <p:cNvPr id="178" name="Google Shape;178;p20"/>
          <p:cNvSpPr txBox="1"/>
          <p:nvPr/>
        </p:nvSpPr>
        <p:spPr>
          <a:xfrm>
            <a:off x="6093075" y="2349625"/>
            <a:ext cx="351600" cy="39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450E6B"/>
                </a:solidFill>
              </a:rPr>
              <a:t>4</a:t>
            </a:r>
            <a:endParaRPr b="1">
              <a:solidFill>
                <a:srgbClr val="450E6B"/>
              </a:solidFill>
            </a:endParaRPr>
          </a:p>
        </p:txBody>
      </p:sp>
      <p:sp>
        <p:nvSpPr>
          <p:cNvPr id="179" name="Google Shape;179;p20"/>
          <p:cNvSpPr txBox="1"/>
          <p:nvPr/>
        </p:nvSpPr>
        <p:spPr>
          <a:xfrm>
            <a:off x="7812588" y="2349625"/>
            <a:ext cx="351600" cy="39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450E6B"/>
                </a:solidFill>
              </a:rPr>
              <a:t>5</a:t>
            </a:r>
            <a:endParaRPr b="1">
              <a:solidFill>
                <a:srgbClr val="450E6B"/>
              </a:solidFill>
            </a:endParaRPr>
          </a:p>
        </p:txBody>
      </p:sp>
      <p:sp>
        <p:nvSpPr>
          <p:cNvPr id="180" name="Google Shape;180;p20"/>
          <p:cNvSpPr txBox="1"/>
          <p:nvPr/>
        </p:nvSpPr>
        <p:spPr>
          <a:xfrm>
            <a:off x="366359" y="2850850"/>
            <a:ext cx="1529700" cy="9246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1200"/>
              </a:spcAft>
              <a:buNone/>
            </a:pPr>
            <a:r>
              <a:rPr b="1" lang="en-GB">
                <a:solidFill>
                  <a:srgbClr val="451D6A"/>
                </a:solidFill>
                <a:highlight>
                  <a:schemeClr val="lt1"/>
                </a:highlight>
              </a:rPr>
              <a:t>Identify the gap</a:t>
            </a:r>
            <a:endParaRPr b="1">
              <a:solidFill>
                <a:srgbClr val="451D6A"/>
              </a:solidFill>
            </a:endParaRPr>
          </a:p>
        </p:txBody>
      </p:sp>
      <p:sp>
        <p:nvSpPr>
          <p:cNvPr id="181" name="Google Shape;181;p20"/>
          <p:cNvSpPr txBox="1"/>
          <p:nvPr/>
        </p:nvSpPr>
        <p:spPr>
          <a:xfrm>
            <a:off x="1793713" y="3131375"/>
            <a:ext cx="2124000" cy="11724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GB">
                <a:solidFill>
                  <a:srgbClr val="451D6A"/>
                </a:solidFill>
                <a:highlight>
                  <a:schemeClr val="lt1"/>
                </a:highlight>
              </a:rPr>
              <a:t>Teams</a:t>
            </a:r>
            <a:endParaRPr b="1" sz="800"/>
          </a:p>
          <a:p>
            <a:pPr indent="0" lvl="0" marL="0" rtl="0" algn="ctr">
              <a:lnSpc>
                <a:spcPct val="115000"/>
              </a:lnSpc>
              <a:spcBef>
                <a:spcPts val="1200"/>
              </a:spcBef>
              <a:spcAft>
                <a:spcPts val="1200"/>
              </a:spcAft>
              <a:buNone/>
            </a:pPr>
            <a:r>
              <a:rPr lang="en-GB" sz="1200">
                <a:solidFill>
                  <a:srgbClr val="450E6B"/>
                </a:solidFill>
                <a:highlight>
                  <a:schemeClr val="lt1"/>
                </a:highlight>
              </a:rPr>
              <a:t>The group of people who participate in the action learning process </a:t>
            </a:r>
            <a:endParaRPr sz="1200"/>
          </a:p>
        </p:txBody>
      </p:sp>
      <p:sp>
        <p:nvSpPr>
          <p:cNvPr id="182" name="Google Shape;182;p20"/>
          <p:cNvSpPr txBox="1"/>
          <p:nvPr/>
        </p:nvSpPr>
        <p:spPr>
          <a:xfrm>
            <a:off x="3760135" y="3131375"/>
            <a:ext cx="1599000" cy="924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rgbClr val="451D6A"/>
                </a:solidFill>
              </a:rPr>
              <a:t>Action- Learning coach</a:t>
            </a:r>
            <a:endParaRPr b="1">
              <a:solidFill>
                <a:srgbClr val="451D6A"/>
              </a:solidFill>
            </a:endParaRPr>
          </a:p>
          <a:p>
            <a:pPr indent="0" lvl="0" marL="0" rtl="0" algn="l">
              <a:spcBef>
                <a:spcPts val="0"/>
              </a:spcBef>
              <a:spcAft>
                <a:spcPts val="0"/>
              </a:spcAft>
              <a:buNone/>
            </a:pPr>
            <a:r>
              <a:t/>
            </a:r>
            <a:endParaRPr b="1" sz="800">
              <a:latin typeface="Roboto"/>
              <a:ea typeface="Roboto"/>
              <a:cs typeface="Roboto"/>
              <a:sym typeface="Roboto"/>
            </a:endParaRPr>
          </a:p>
          <a:p>
            <a:pPr indent="0" lvl="0" marL="0" rtl="0" algn="ctr">
              <a:spcBef>
                <a:spcPts val="0"/>
              </a:spcBef>
              <a:spcAft>
                <a:spcPts val="1600"/>
              </a:spcAft>
              <a:buNone/>
            </a:pPr>
            <a:r>
              <a:rPr lang="en-GB" sz="1200">
                <a:solidFill>
                  <a:srgbClr val="451D6A"/>
                </a:solidFill>
              </a:rPr>
              <a:t>Support organising</a:t>
            </a:r>
            <a:endParaRPr b="1" sz="1200">
              <a:solidFill>
                <a:srgbClr val="451D6A"/>
              </a:solidFill>
            </a:endParaRPr>
          </a:p>
        </p:txBody>
      </p:sp>
      <p:sp>
        <p:nvSpPr>
          <p:cNvPr id="183" name="Google Shape;183;p20"/>
          <p:cNvSpPr txBox="1"/>
          <p:nvPr/>
        </p:nvSpPr>
        <p:spPr>
          <a:xfrm>
            <a:off x="5379238" y="3062375"/>
            <a:ext cx="1779300" cy="1062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GB">
                <a:solidFill>
                  <a:srgbClr val="451D6A"/>
                </a:solidFill>
              </a:rPr>
              <a:t>Action taken</a:t>
            </a:r>
            <a:endParaRPr b="1">
              <a:solidFill>
                <a:srgbClr val="451D6A"/>
              </a:solidFill>
            </a:endParaRPr>
          </a:p>
          <a:p>
            <a:pPr indent="0" lvl="0" marL="0" rtl="0" algn="l">
              <a:spcBef>
                <a:spcPts val="0"/>
              </a:spcBef>
              <a:spcAft>
                <a:spcPts val="0"/>
              </a:spcAft>
              <a:buNone/>
            </a:pPr>
            <a:r>
              <a:t/>
            </a:r>
            <a:endParaRPr b="1" sz="800">
              <a:latin typeface="Roboto"/>
              <a:ea typeface="Roboto"/>
              <a:cs typeface="Roboto"/>
              <a:sym typeface="Roboto"/>
            </a:endParaRPr>
          </a:p>
          <a:p>
            <a:pPr indent="0" lvl="0" marL="0" rtl="0" algn="ctr">
              <a:spcBef>
                <a:spcPts val="0"/>
              </a:spcBef>
              <a:spcAft>
                <a:spcPts val="1600"/>
              </a:spcAft>
              <a:buNone/>
            </a:pPr>
            <a:r>
              <a:rPr lang="en-GB" sz="1200">
                <a:solidFill>
                  <a:srgbClr val="451D6A"/>
                </a:solidFill>
              </a:rPr>
              <a:t>Creating action plan</a:t>
            </a:r>
            <a:endParaRPr b="1" sz="1200">
              <a:solidFill>
                <a:srgbClr val="451D6A"/>
              </a:solidFill>
            </a:endParaRPr>
          </a:p>
        </p:txBody>
      </p:sp>
      <p:sp>
        <p:nvSpPr>
          <p:cNvPr id="184" name="Google Shape;184;p20"/>
          <p:cNvSpPr txBox="1"/>
          <p:nvPr/>
        </p:nvSpPr>
        <p:spPr>
          <a:xfrm>
            <a:off x="7178638" y="3131375"/>
            <a:ext cx="1599000" cy="14439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GB">
                <a:solidFill>
                  <a:srgbClr val="450E6B"/>
                </a:solidFill>
                <a:highlight>
                  <a:schemeClr val="lt1"/>
                </a:highlight>
              </a:rPr>
              <a:t>Teams to questioning</a:t>
            </a:r>
            <a:endParaRPr b="1"/>
          </a:p>
          <a:p>
            <a:pPr indent="0" lvl="0" marL="0" rtl="0" algn="ctr">
              <a:lnSpc>
                <a:spcPct val="115000"/>
              </a:lnSpc>
              <a:spcBef>
                <a:spcPts val="1200"/>
              </a:spcBef>
              <a:spcAft>
                <a:spcPts val="1200"/>
              </a:spcAft>
              <a:buNone/>
            </a:pPr>
            <a:r>
              <a:rPr lang="en-GB" sz="1200">
                <a:solidFill>
                  <a:srgbClr val="451D6A"/>
                </a:solidFill>
                <a:highlight>
                  <a:schemeClr val="lt1"/>
                </a:highlight>
              </a:rPr>
              <a:t>ask the right questions to get deep insights</a:t>
            </a:r>
            <a:endParaRPr b="1" sz="1200">
              <a:solidFill>
                <a:srgbClr val="451D6A"/>
              </a:solidFill>
            </a:endParaRPr>
          </a:p>
        </p:txBody>
      </p:sp>
      <p:sp>
        <p:nvSpPr>
          <p:cNvPr id="185" name="Google Shape;185;p20"/>
          <p:cNvSpPr txBox="1"/>
          <p:nvPr/>
        </p:nvSpPr>
        <p:spPr>
          <a:xfrm>
            <a:off x="316175" y="1168713"/>
            <a:ext cx="7133400" cy="495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022">
                <a:solidFill>
                  <a:srgbClr val="450E6B"/>
                </a:solidFill>
              </a:rPr>
              <a:t>Thinking Process - Pre- action plan </a:t>
            </a:r>
            <a:endParaRPr/>
          </a:p>
        </p:txBody>
      </p:sp>
      <p:sp>
        <p:nvSpPr>
          <p:cNvPr id="186" name="Google Shape;186;p20"/>
          <p:cNvSpPr/>
          <p:nvPr/>
        </p:nvSpPr>
        <p:spPr>
          <a:xfrm>
            <a:off x="0" y="0"/>
            <a:ext cx="9144000" cy="193325"/>
          </a:xfrm>
          <a:prstGeom prst="flowChartOffpageConnector">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grpSp>
        <p:nvGrpSpPr>
          <p:cNvPr id="191" name="Google Shape;191;p21"/>
          <p:cNvGrpSpPr/>
          <p:nvPr/>
        </p:nvGrpSpPr>
        <p:grpSpPr>
          <a:xfrm>
            <a:off x="0" y="1189989"/>
            <a:ext cx="2214600" cy="3217636"/>
            <a:chOff x="0" y="1189989"/>
            <a:chExt cx="2214600" cy="3217636"/>
          </a:xfrm>
        </p:grpSpPr>
        <p:sp>
          <p:nvSpPr>
            <p:cNvPr id="192" name="Google Shape;192;p21"/>
            <p:cNvSpPr/>
            <p:nvPr/>
          </p:nvSpPr>
          <p:spPr>
            <a:xfrm>
              <a:off x="0" y="1189989"/>
              <a:ext cx="2214600" cy="669000"/>
            </a:xfrm>
            <a:prstGeom prst="homePlate">
              <a:avLst>
                <a:gd fmla="val 50000" name="adj"/>
              </a:avLst>
            </a:prstGeom>
            <a:solidFill>
              <a:srgbClr val="0B539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GB">
                  <a:solidFill>
                    <a:schemeClr val="lt1"/>
                  </a:solidFill>
                  <a:latin typeface="Roboto"/>
                  <a:ea typeface="Roboto"/>
                  <a:cs typeface="Roboto"/>
                  <a:sym typeface="Roboto"/>
                </a:rPr>
                <a:t> </a:t>
              </a:r>
              <a:r>
                <a:rPr b="1" lang="en-GB">
                  <a:solidFill>
                    <a:schemeClr val="lt1"/>
                  </a:solidFill>
                  <a:latin typeface="Roboto"/>
                  <a:ea typeface="Roboto"/>
                  <a:cs typeface="Roboto"/>
                  <a:sym typeface="Roboto"/>
                </a:rPr>
                <a:t>1</a:t>
              </a:r>
              <a:endParaRPr b="1">
                <a:solidFill>
                  <a:schemeClr val="lt1"/>
                </a:solidFill>
                <a:latin typeface="Roboto"/>
                <a:ea typeface="Roboto"/>
                <a:cs typeface="Roboto"/>
                <a:sym typeface="Roboto"/>
              </a:endParaRPr>
            </a:p>
          </p:txBody>
        </p:sp>
        <p:sp>
          <p:nvSpPr>
            <p:cNvPr id="193" name="Google Shape;193;p21"/>
            <p:cNvSpPr txBox="1"/>
            <p:nvPr/>
          </p:nvSpPr>
          <p:spPr>
            <a:xfrm>
              <a:off x="295050" y="2057125"/>
              <a:ext cx="1624500" cy="2350500"/>
            </a:xfrm>
            <a:prstGeom prst="rect">
              <a:avLst/>
            </a:prstGeom>
            <a:noFill/>
            <a:ln>
              <a:noFill/>
            </a:ln>
          </p:spPr>
          <p:txBody>
            <a:bodyPr anchorCtr="0" anchor="t" bIns="91425" lIns="91425" spcFirstLastPara="1" rIns="91425" wrap="square" tIns="91425">
              <a:noAutofit/>
            </a:bodyPr>
            <a:lstStyle/>
            <a:p>
              <a:pPr indent="0" lvl="0" marL="0" rtl="0" algn="l">
                <a:lnSpc>
                  <a:spcPct val="95000"/>
                </a:lnSpc>
                <a:spcBef>
                  <a:spcPts val="300"/>
                </a:spcBef>
                <a:spcAft>
                  <a:spcPts val="1100"/>
                </a:spcAft>
                <a:buNone/>
              </a:pPr>
              <a:r>
                <a:rPr lang="en-GB" sz="1100">
                  <a:solidFill>
                    <a:srgbClr val="0B5394"/>
                  </a:solidFill>
                  <a:highlight>
                    <a:schemeClr val="lt1"/>
                  </a:highlight>
                </a:rPr>
                <a:t>Understand your current state  (Aduit SELIF) What is the current state of digital learning in your organization? What are your strengths and weaknesses? What are your opportunities and targets?  by conducting a assessment, surveying your stakeholders, and reviewing your data.</a:t>
              </a:r>
              <a:endParaRPr sz="1100">
                <a:solidFill>
                  <a:srgbClr val="0B5394"/>
                </a:solidFill>
              </a:endParaRPr>
            </a:p>
          </p:txBody>
        </p:sp>
      </p:grpSp>
      <p:grpSp>
        <p:nvGrpSpPr>
          <p:cNvPr id="194" name="Google Shape;194;p21"/>
          <p:cNvGrpSpPr/>
          <p:nvPr/>
        </p:nvGrpSpPr>
        <p:grpSpPr>
          <a:xfrm>
            <a:off x="1838325" y="1189775"/>
            <a:ext cx="2064000" cy="3217850"/>
            <a:chOff x="1838325" y="1189775"/>
            <a:chExt cx="2064000" cy="3217850"/>
          </a:xfrm>
        </p:grpSpPr>
        <p:sp>
          <p:nvSpPr>
            <p:cNvPr id="195" name="Google Shape;195;p21"/>
            <p:cNvSpPr/>
            <p:nvPr/>
          </p:nvSpPr>
          <p:spPr>
            <a:xfrm>
              <a:off x="1838325" y="1189775"/>
              <a:ext cx="2064000" cy="669000"/>
            </a:xfrm>
            <a:prstGeom prst="chevron">
              <a:avLst>
                <a:gd fmla="val 50000" name="adj"/>
              </a:avLst>
            </a:prstGeom>
            <a:solidFill>
              <a:srgbClr val="3D85C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lt1"/>
                  </a:solidFill>
                  <a:latin typeface="Roboto"/>
                  <a:ea typeface="Roboto"/>
                  <a:cs typeface="Roboto"/>
                  <a:sym typeface="Roboto"/>
                </a:rPr>
                <a:t>2</a:t>
              </a:r>
              <a:endParaRPr b="1">
                <a:solidFill>
                  <a:schemeClr val="lt1"/>
                </a:solidFill>
                <a:latin typeface="Roboto"/>
                <a:ea typeface="Roboto"/>
                <a:cs typeface="Roboto"/>
                <a:sym typeface="Roboto"/>
              </a:endParaRPr>
            </a:p>
          </p:txBody>
        </p:sp>
        <p:sp>
          <p:nvSpPr>
            <p:cNvPr id="196" name="Google Shape;196;p21"/>
            <p:cNvSpPr txBox="1"/>
            <p:nvPr/>
          </p:nvSpPr>
          <p:spPr>
            <a:xfrm>
              <a:off x="2017250" y="2057125"/>
              <a:ext cx="1624500" cy="2350500"/>
            </a:xfrm>
            <a:prstGeom prst="rect">
              <a:avLst/>
            </a:prstGeom>
            <a:noFill/>
            <a:ln>
              <a:noFill/>
            </a:ln>
          </p:spPr>
          <p:txBody>
            <a:bodyPr anchorCtr="0" anchor="t" bIns="91425" lIns="91425" spcFirstLastPara="1" rIns="91425" wrap="square" tIns="91425">
              <a:noAutofit/>
            </a:bodyPr>
            <a:lstStyle/>
            <a:p>
              <a:pPr indent="0" lvl="0" marL="0" rtl="0" algn="l">
                <a:lnSpc>
                  <a:spcPct val="95000"/>
                </a:lnSpc>
                <a:spcBef>
                  <a:spcPts val="300"/>
                </a:spcBef>
                <a:spcAft>
                  <a:spcPts val="1100"/>
                </a:spcAft>
                <a:buNone/>
              </a:pPr>
              <a:r>
                <a:rPr lang="en-GB" sz="1100">
                  <a:solidFill>
                    <a:srgbClr val="0B5394"/>
                  </a:solidFill>
                  <a:highlight>
                    <a:schemeClr val="lt1"/>
                  </a:highlight>
                </a:rPr>
                <a:t>Set your goals. What do you want to achieve with your digital action plan? Do you want to improve student outcomes? Increase access to digital learning? Develop digital skills in your students and staff? Once you know your goals, you can start to develop strategies to achieve them.</a:t>
              </a:r>
              <a:endParaRPr sz="1100">
                <a:solidFill>
                  <a:srgbClr val="0B5394"/>
                </a:solidFill>
              </a:endParaRPr>
            </a:p>
          </p:txBody>
        </p:sp>
      </p:grpSp>
      <p:grpSp>
        <p:nvGrpSpPr>
          <p:cNvPr id="197" name="Google Shape;197;p21"/>
          <p:cNvGrpSpPr/>
          <p:nvPr/>
        </p:nvGrpSpPr>
        <p:grpSpPr>
          <a:xfrm>
            <a:off x="3516750" y="1189775"/>
            <a:ext cx="2064000" cy="3217850"/>
            <a:chOff x="3516750" y="1189775"/>
            <a:chExt cx="2064000" cy="3217850"/>
          </a:xfrm>
        </p:grpSpPr>
        <p:sp>
          <p:nvSpPr>
            <p:cNvPr id="198" name="Google Shape;198;p21"/>
            <p:cNvSpPr/>
            <p:nvPr/>
          </p:nvSpPr>
          <p:spPr>
            <a:xfrm>
              <a:off x="3516750" y="1189775"/>
              <a:ext cx="2064000" cy="669000"/>
            </a:xfrm>
            <a:prstGeom prst="chevron">
              <a:avLst>
                <a:gd fmla="val 50000" name="adj"/>
              </a:avLst>
            </a:prstGeom>
            <a:solidFill>
              <a:srgbClr val="6FA8DC"/>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lt1"/>
                  </a:solidFill>
                  <a:latin typeface="Roboto"/>
                  <a:ea typeface="Roboto"/>
                  <a:cs typeface="Roboto"/>
                  <a:sym typeface="Roboto"/>
                </a:rPr>
                <a:t>3</a:t>
              </a:r>
              <a:endParaRPr b="1">
                <a:solidFill>
                  <a:schemeClr val="lt1"/>
                </a:solidFill>
                <a:latin typeface="Roboto"/>
                <a:ea typeface="Roboto"/>
                <a:cs typeface="Roboto"/>
                <a:sym typeface="Roboto"/>
              </a:endParaRPr>
            </a:p>
          </p:txBody>
        </p:sp>
        <p:sp>
          <p:nvSpPr>
            <p:cNvPr id="199" name="Google Shape;199;p21"/>
            <p:cNvSpPr txBox="1"/>
            <p:nvPr/>
          </p:nvSpPr>
          <p:spPr>
            <a:xfrm>
              <a:off x="3739450" y="2057125"/>
              <a:ext cx="1624500" cy="2350500"/>
            </a:xfrm>
            <a:prstGeom prst="rect">
              <a:avLst/>
            </a:prstGeom>
            <a:noFill/>
            <a:ln>
              <a:noFill/>
            </a:ln>
          </p:spPr>
          <p:txBody>
            <a:bodyPr anchorCtr="0" anchor="t" bIns="91425" lIns="91425" spcFirstLastPara="1" rIns="91425" wrap="square" tIns="91425">
              <a:noAutofit/>
            </a:bodyPr>
            <a:lstStyle/>
            <a:p>
              <a:pPr indent="0" lvl="0" marL="0" rtl="0" algn="l">
                <a:lnSpc>
                  <a:spcPct val="95000"/>
                </a:lnSpc>
                <a:spcBef>
                  <a:spcPts val="300"/>
                </a:spcBef>
                <a:spcAft>
                  <a:spcPts val="1100"/>
                </a:spcAft>
                <a:buNone/>
              </a:pPr>
              <a:r>
                <a:rPr lang="en-GB" sz="1100">
                  <a:solidFill>
                    <a:srgbClr val="0B5394"/>
                  </a:solidFill>
                  <a:highlight>
                    <a:schemeClr val="lt1"/>
                  </a:highlight>
                </a:rPr>
                <a:t>Identify your priorities. Not all of your goals will be  equal. Some will be more important and urgent than others. Consider your resources and your timeline when setting your priorities.</a:t>
              </a:r>
              <a:endParaRPr sz="1100">
                <a:solidFill>
                  <a:srgbClr val="0B5394"/>
                </a:solidFill>
              </a:endParaRPr>
            </a:p>
          </p:txBody>
        </p:sp>
      </p:grpSp>
      <p:grpSp>
        <p:nvGrpSpPr>
          <p:cNvPr id="200" name="Google Shape;200;p21"/>
          <p:cNvGrpSpPr/>
          <p:nvPr/>
        </p:nvGrpSpPr>
        <p:grpSpPr>
          <a:xfrm>
            <a:off x="6874025" y="1189775"/>
            <a:ext cx="2064000" cy="3217850"/>
            <a:chOff x="6874025" y="1189775"/>
            <a:chExt cx="2064000" cy="3217850"/>
          </a:xfrm>
        </p:grpSpPr>
        <p:sp>
          <p:nvSpPr>
            <p:cNvPr id="201" name="Google Shape;201;p21"/>
            <p:cNvSpPr/>
            <p:nvPr/>
          </p:nvSpPr>
          <p:spPr>
            <a:xfrm>
              <a:off x="6874025" y="1189775"/>
              <a:ext cx="2064000" cy="669000"/>
            </a:xfrm>
            <a:prstGeom prst="chevron">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lt1"/>
                  </a:solidFill>
                  <a:latin typeface="Roboto"/>
                  <a:ea typeface="Roboto"/>
                  <a:cs typeface="Roboto"/>
                  <a:sym typeface="Roboto"/>
                </a:rPr>
                <a:t>5</a:t>
              </a:r>
              <a:endParaRPr b="1">
                <a:solidFill>
                  <a:schemeClr val="lt1"/>
                </a:solidFill>
                <a:latin typeface="Roboto"/>
                <a:ea typeface="Roboto"/>
                <a:cs typeface="Roboto"/>
                <a:sym typeface="Roboto"/>
              </a:endParaRPr>
            </a:p>
          </p:txBody>
        </p:sp>
        <p:sp>
          <p:nvSpPr>
            <p:cNvPr id="202" name="Google Shape;202;p21"/>
            <p:cNvSpPr txBox="1"/>
            <p:nvPr/>
          </p:nvSpPr>
          <p:spPr>
            <a:xfrm>
              <a:off x="7183850" y="2057125"/>
              <a:ext cx="1624500" cy="2350500"/>
            </a:xfrm>
            <a:prstGeom prst="rect">
              <a:avLst/>
            </a:prstGeom>
            <a:noFill/>
            <a:ln>
              <a:noFill/>
            </a:ln>
          </p:spPr>
          <p:txBody>
            <a:bodyPr anchorCtr="0" anchor="t" bIns="91425" lIns="91425" spcFirstLastPara="1" rIns="91425" wrap="square" tIns="91425">
              <a:noAutofit/>
            </a:bodyPr>
            <a:lstStyle/>
            <a:p>
              <a:pPr indent="0" lvl="0" marL="0" rtl="0" algn="l">
                <a:lnSpc>
                  <a:spcPct val="95000"/>
                </a:lnSpc>
                <a:spcBef>
                  <a:spcPts val="300"/>
                </a:spcBef>
                <a:spcAft>
                  <a:spcPts val="1100"/>
                </a:spcAft>
                <a:buNone/>
              </a:pPr>
              <a:r>
                <a:rPr lang="en-GB" sz="1100">
                  <a:solidFill>
                    <a:srgbClr val="0B5394"/>
                  </a:solidFill>
                  <a:highlight>
                    <a:schemeClr val="lt1"/>
                  </a:highlight>
                </a:rPr>
                <a:t>Implement your plan. Once you have developed your plan, it's time to start implementing it. This will involve communicating your plan to your stakeholders, providing training and support, and monitoring and evaluating your progress.</a:t>
              </a:r>
              <a:endParaRPr sz="1100">
                <a:solidFill>
                  <a:srgbClr val="0B5394"/>
                </a:solidFill>
              </a:endParaRPr>
            </a:p>
          </p:txBody>
        </p:sp>
      </p:grpSp>
      <p:grpSp>
        <p:nvGrpSpPr>
          <p:cNvPr id="203" name="Google Shape;203;p21"/>
          <p:cNvGrpSpPr/>
          <p:nvPr/>
        </p:nvGrpSpPr>
        <p:grpSpPr>
          <a:xfrm>
            <a:off x="5195350" y="1189775"/>
            <a:ext cx="2064000" cy="3217850"/>
            <a:chOff x="5195350" y="1189775"/>
            <a:chExt cx="2064000" cy="3217850"/>
          </a:xfrm>
        </p:grpSpPr>
        <p:sp>
          <p:nvSpPr>
            <p:cNvPr id="204" name="Google Shape;204;p21"/>
            <p:cNvSpPr/>
            <p:nvPr/>
          </p:nvSpPr>
          <p:spPr>
            <a:xfrm>
              <a:off x="5195350" y="1189775"/>
              <a:ext cx="2064000" cy="669000"/>
            </a:xfrm>
            <a:prstGeom prst="chevron">
              <a:avLst>
                <a:gd fmla="val 50000" name="adj"/>
              </a:avLst>
            </a:prstGeom>
            <a:solidFill>
              <a:srgbClr val="A4C2F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GB">
                  <a:solidFill>
                    <a:schemeClr val="lt1"/>
                  </a:solidFill>
                  <a:latin typeface="Roboto"/>
                  <a:ea typeface="Roboto"/>
                  <a:cs typeface="Roboto"/>
                  <a:sym typeface="Roboto"/>
                </a:rPr>
                <a:t>4</a:t>
              </a:r>
              <a:endParaRPr b="1">
                <a:solidFill>
                  <a:schemeClr val="lt1"/>
                </a:solidFill>
                <a:latin typeface="Roboto"/>
                <a:ea typeface="Roboto"/>
                <a:cs typeface="Roboto"/>
                <a:sym typeface="Roboto"/>
              </a:endParaRPr>
            </a:p>
          </p:txBody>
        </p:sp>
        <p:sp>
          <p:nvSpPr>
            <p:cNvPr id="205" name="Google Shape;205;p21"/>
            <p:cNvSpPr txBox="1"/>
            <p:nvPr/>
          </p:nvSpPr>
          <p:spPr>
            <a:xfrm>
              <a:off x="5461650" y="2057125"/>
              <a:ext cx="1624500" cy="2350500"/>
            </a:xfrm>
            <a:prstGeom prst="rect">
              <a:avLst/>
            </a:prstGeom>
            <a:solidFill>
              <a:schemeClr val="lt1"/>
            </a:solidFill>
            <a:ln>
              <a:noFill/>
            </a:ln>
          </p:spPr>
          <p:txBody>
            <a:bodyPr anchorCtr="0" anchor="t" bIns="91425" lIns="91425" spcFirstLastPara="1" rIns="91425" wrap="square" tIns="91425">
              <a:noAutofit/>
            </a:bodyPr>
            <a:lstStyle/>
            <a:p>
              <a:pPr indent="0" lvl="0" marL="0" rtl="0" algn="l">
                <a:lnSpc>
                  <a:spcPct val="95000"/>
                </a:lnSpc>
                <a:spcBef>
                  <a:spcPts val="300"/>
                </a:spcBef>
                <a:spcAft>
                  <a:spcPts val="1100"/>
                </a:spcAft>
                <a:buNone/>
              </a:pPr>
              <a:r>
                <a:rPr lang="en-GB" sz="1100">
                  <a:solidFill>
                    <a:srgbClr val="0B5394"/>
                  </a:solidFill>
                  <a:highlight>
                    <a:schemeClr val="lt1"/>
                  </a:highlight>
                </a:rPr>
                <a:t>Develop strategies and actions. For each of your priorities, develop specific strategies and actions that you will take to achieve them. Be as specific as possible and include timelines and deadlines.</a:t>
              </a:r>
              <a:endParaRPr sz="1100">
                <a:solidFill>
                  <a:srgbClr val="0B5394"/>
                </a:solidFill>
              </a:endParaRPr>
            </a:p>
          </p:txBody>
        </p:sp>
      </p:grpSp>
      <p:sp>
        <p:nvSpPr>
          <p:cNvPr id="206" name="Google Shape;206;p2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3200"/>
              <a:t>Implementation- Creating an action plan  </a:t>
            </a:r>
            <a:endParaRPr sz="3200"/>
          </a:p>
          <a:p>
            <a:pPr indent="0" lvl="0" marL="0" rtl="0" algn="l">
              <a:spcBef>
                <a:spcPts val="0"/>
              </a:spcBef>
              <a:spcAft>
                <a:spcPts val="0"/>
              </a:spcAft>
              <a:buNone/>
            </a:pPr>
            <a:r>
              <a:t/>
            </a:r>
            <a:endParaRPr/>
          </a:p>
        </p:txBody>
      </p:sp>
      <p:sp>
        <p:nvSpPr>
          <p:cNvPr id="207" name="Google Shape;207;p21"/>
          <p:cNvSpPr/>
          <p:nvPr/>
        </p:nvSpPr>
        <p:spPr>
          <a:xfrm>
            <a:off x="0" y="0"/>
            <a:ext cx="9144000" cy="193325"/>
          </a:xfrm>
          <a:prstGeom prst="flowChartOffpageConnector">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83D0DB"/>
      </a:dk1>
      <a:lt1>
        <a:srgbClr val="FFFFFF"/>
      </a:lt1>
      <a:dk2>
        <a:srgbClr val="451D6A"/>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